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4"/>
  </p:notesMasterIdLst>
  <p:sldIdLst>
    <p:sldId id="256" r:id="rId2"/>
    <p:sldId id="422" r:id="rId3"/>
    <p:sldId id="488" r:id="rId4"/>
    <p:sldId id="491" r:id="rId5"/>
    <p:sldId id="492" r:id="rId6"/>
    <p:sldId id="493" r:id="rId7"/>
    <p:sldId id="385" r:id="rId8"/>
    <p:sldId id="387" r:id="rId9"/>
    <p:sldId id="393" r:id="rId10"/>
    <p:sldId id="417" r:id="rId11"/>
    <p:sldId id="451" r:id="rId12"/>
    <p:sldId id="448" r:id="rId13"/>
    <p:sldId id="449" r:id="rId14"/>
    <p:sldId id="450" r:id="rId15"/>
    <p:sldId id="447" r:id="rId16"/>
    <p:sldId id="425" r:id="rId17"/>
    <p:sldId id="424" r:id="rId18"/>
    <p:sldId id="376" r:id="rId19"/>
    <p:sldId id="320" r:id="rId20"/>
    <p:sldId id="325" r:id="rId21"/>
    <p:sldId id="328" r:id="rId22"/>
    <p:sldId id="428" r:id="rId23"/>
    <p:sldId id="433" r:id="rId24"/>
    <p:sldId id="432" r:id="rId25"/>
    <p:sldId id="444" r:id="rId26"/>
    <p:sldId id="482" r:id="rId27"/>
    <p:sldId id="470" r:id="rId28"/>
    <p:sldId id="404" r:id="rId29"/>
    <p:sldId id="435" r:id="rId30"/>
    <p:sldId id="436" r:id="rId31"/>
    <p:sldId id="437" r:id="rId32"/>
    <p:sldId id="438" r:id="rId33"/>
    <p:sldId id="439" r:id="rId34"/>
    <p:sldId id="441" r:id="rId35"/>
    <p:sldId id="443" r:id="rId36"/>
    <p:sldId id="446" r:id="rId37"/>
    <p:sldId id="453" r:id="rId38"/>
    <p:sldId id="454" r:id="rId39"/>
    <p:sldId id="456" r:id="rId40"/>
    <p:sldId id="457" r:id="rId41"/>
    <p:sldId id="461" r:id="rId42"/>
    <p:sldId id="462" r:id="rId43"/>
    <p:sldId id="484" r:id="rId44"/>
    <p:sldId id="442" r:id="rId45"/>
    <p:sldId id="494" r:id="rId46"/>
    <p:sldId id="467" r:id="rId47"/>
    <p:sldId id="465" r:id="rId48"/>
    <p:sldId id="466" r:id="rId49"/>
    <p:sldId id="476" r:id="rId50"/>
    <p:sldId id="477" r:id="rId51"/>
    <p:sldId id="468" r:id="rId52"/>
    <p:sldId id="469" r:id="rId53"/>
    <p:sldId id="500" r:id="rId54"/>
    <p:sldId id="479" r:id="rId55"/>
    <p:sldId id="480" r:id="rId56"/>
    <p:sldId id="481" r:id="rId57"/>
    <p:sldId id="475" r:id="rId58"/>
    <p:sldId id="483" r:id="rId59"/>
    <p:sldId id="485" r:id="rId60"/>
    <p:sldId id="486" r:id="rId61"/>
    <p:sldId id="402" r:id="rId62"/>
    <p:sldId id="487" r:id="rId63"/>
    <p:sldId id="445" r:id="rId64"/>
    <p:sldId id="403" r:id="rId65"/>
    <p:sldId id="452" r:id="rId66"/>
    <p:sldId id="471" r:id="rId67"/>
    <p:sldId id="472" r:id="rId68"/>
    <p:sldId id="499" r:id="rId69"/>
    <p:sldId id="495" r:id="rId70"/>
    <p:sldId id="496" r:id="rId71"/>
    <p:sldId id="497" r:id="rId72"/>
    <p:sldId id="498" r:id="rId7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900"/>
    <a:srgbClr val="0000CC"/>
    <a:srgbClr val="FF6600"/>
    <a:srgbClr val="0000FF"/>
    <a:srgbClr val="8E0000"/>
    <a:srgbClr val="CC00FF"/>
    <a:srgbClr val="008000"/>
    <a:srgbClr val="000000"/>
    <a:srgbClr val="FDAC35"/>
    <a:srgbClr val="00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740" autoAdjust="0"/>
    <p:restoredTop sz="93143" autoAdjust="0"/>
  </p:normalViewPr>
  <p:slideViewPr>
    <p:cSldViewPr>
      <p:cViewPr varScale="1">
        <p:scale>
          <a:sx n="74" d="100"/>
          <a:sy n="74" d="100"/>
        </p:scale>
        <p:origin x="-1626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83269F-9E4F-414A-90A5-CFE999613A79}" type="datetimeFigureOut">
              <a:rPr lang="en-US" smtClean="0"/>
              <a:t>12/4/2015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82CCB2-A25B-411E-9064-98A497EFBD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2508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1FA809-B33A-4709-B5EA-41E98BF6BF3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865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92C6-D91B-40AB-91F3-714AC5EE2CB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4056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92C6-D91B-40AB-91F3-714AC5EE2CB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4056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92C6-D91B-40AB-91F3-714AC5EE2CB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4056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92C6-D91B-40AB-91F3-714AC5EE2CB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4056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92C6-D91B-40AB-91F3-714AC5EE2CB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4056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F21D2-48CC-41D3-9D1E-1764E36C135F}" type="datetime1">
              <a:rPr lang="en-US" smtClean="0"/>
              <a:t>12/4/2015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86245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73A7A-4F92-4E09-B5F3-8AD731F070F4}" type="datetime1">
              <a:rPr lang="en-US" smtClean="0"/>
              <a:t>12/4/2015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1731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D7E0D-47BB-4ECA-AFD5-8EE55B8EC179}" type="datetime1">
              <a:rPr lang="en-US" smtClean="0"/>
              <a:t>12/4/2015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7519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BD160-6705-4B7A-9818-2D8C1D2FC2AB}" type="datetime1">
              <a:rPr lang="en-US" smtClean="0"/>
              <a:t>12/4/2015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1806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D55BA-7737-48E9-8A70-C1C434989387}" type="datetime1">
              <a:rPr lang="en-US" smtClean="0"/>
              <a:t>12/4/2015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4713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B9D06-FDDA-49FF-B72F-A8EF2EBD9717}" type="datetime1">
              <a:rPr lang="en-US" smtClean="0"/>
              <a:t>12/4/2015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5716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2AB92-3B69-4743-83C2-937CF7AF1E07}" type="datetime1">
              <a:rPr lang="en-US" smtClean="0"/>
              <a:t>12/4/2015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5132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53092-27DC-4C60-92AC-B5BEBA5A3A5E}" type="datetime1">
              <a:rPr lang="en-US" smtClean="0"/>
              <a:t>12/4/2015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3049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123E5-586D-48AE-BAA2-6A5BFF3E96ED}" type="datetime1">
              <a:rPr lang="en-US" smtClean="0"/>
              <a:t>12/4/2015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0720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AE30B-7B38-4932-8543-E7E50AC37C0E}" type="datetime1">
              <a:rPr lang="en-US" smtClean="0"/>
              <a:t>12/4/2015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2683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EADDF-664D-4870-81DD-E11505D166F1}" type="datetime1">
              <a:rPr lang="en-US" smtClean="0"/>
              <a:t>12/4/2015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2263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CB71C0-2AFE-431D-94A5-24479BE51119}" type="datetime1">
              <a:rPr lang="en-US" smtClean="0"/>
              <a:t>12/4/2015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B1EE22-C4C2-482C-B3A9-AFE3A9744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8986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7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1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84.png"/><Relationship Id="rId7" Type="http://schemas.openxmlformats.org/officeDocument/2006/relationships/image" Target="../media/image88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Relationship Id="rId9" Type="http://schemas.openxmlformats.org/officeDocument/2006/relationships/image" Target="../media/image8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9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5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7" Type="http://schemas.openxmlformats.org/officeDocument/2006/relationships/image" Target="../media/image92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5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7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" y="739775"/>
            <a:ext cx="8839200" cy="2536825"/>
          </a:xfrm>
        </p:spPr>
        <p:txBody>
          <a:bodyPr>
            <a:normAutofit/>
          </a:bodyPr>
          <a:lstStyle/>
          <a:p>
            <a:r>
              <a:rPr lang="en-US" dirty="0" smtClean="0"/>
              <a:t>Barium Tagging </a:t>
            </a:r>
            <a:br>
              <a:rPr lang="en-US" dirty="0" smtClean="0"/>
            </a:br>
            <a:r>
              <a:rPr lang="en-US" dirty="0" smtClean="0"/>
              <a:t>in </a:t>
            </a:r>
            <a:r>
              <a:rPr lang="en-US" dirty="0"/>
              <a:t>Solid Xenon </a:t>
            </a:r>
            <a:r>
              <a:rPr lang="en-US" dirty="0" smtClean="0"/>
              <a:t>for nEXO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352800"/>
            <a:ext cx="6400800" cy="137160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Tim Walton</a:t>
            </a:r>
          </a:p>
          <a:p>
            <a:r>
              <a:rPr lang="en-US" dirty="0"/>
              <a:t>PhD </a:t>
            </a:r>
            <a:r>
              <a:rPr lang="en-US" dirty="0" smtClean="0"/>
              <a:t>Defense</a:t>
            </a:r>
          </a:p>
          <a:p>
            <a:r>
              <a:rPr lang="en-US" dirty="0" smtClean="0"/>
              <a:t>2015-12-08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838480" y="5320604"/>
            <a:ext cx="1265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committee: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590800" y="5688987"/>
            <a:ext cx="37607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William Fairbank          Robert Wilson</a:t>
            </a:r>
          </a:p>
          <a:p>
            <a:r>
              <a:rPr lang="en-US" dirty="0" smtClean="0"/>
              <a:t>Bruce Berger                 Alan Van </a:t>
            </a:r>
            <a:r>
              <a:rPr lang="en-US" dirty="0" err="1" smtClean="0"/>
              <a:t>Orden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7676" y="3373208"/>
            <a:ext cx="1063414" cy="148318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3509460"/>
            <a:ext cx="1424326" cy="121067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5275899"/>
            <a:ext cx="1315011" cy="130916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2281" y="5320604"/>
            <a:ext cx="1294204" cy="1294204"/>
          </a:xfrm>
          <a:prstGeom prst="rect">
            <a:avLst/>
          </a:prstGeom>
        </p:spPr>
      </p:pic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670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Arrow Connector 10"/>
          <p:cNvCxnSpPr/>
          <p:nvPr/>
        </p:nvCxnSpPr>
        <p:spPr>
          <a:xfrm>
            <a:off x="1802674" y="4419600"/>
            <a:ext cx="53340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1799408" y="5760831"/>
            <a:ext cx="53340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1833154" y="3200400"/>
            <a:ext cx="53340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1233827"/>
            <a:ext cx="6631900" cy="471181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377440" y="821871"/>
            <a:ext cx="6601420" cy="4800600"/>
          </a:xfrm>
          <a:prstGeom prst="rect">
            <a:avLst/>
          </a:prstGeom>
          <a:solidFill>
            <a:schemeClr val="accent1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366554" y="875381"/>
            <a:ext cx="1403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solidFill>
                  <a:srgbClr val="0000CC"/>
                </a:solidFill>
              </a:rPr>
              <a:t>Liquid Xenon</a:t>
            </a:r>
            <a:endParaRPr lang="en-US" b="1" i="1" dirty="0">
              <a:solidFill>
                <a:srgbClr val="0000CC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2400" y="5334000"/>
            <a:ext cx="1828800" cy="92333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Avalanche Photo Diodes (APDs) for </a:t>
            </a:r>
            <a:r>
              <a:rPr lang="en-US" b="1" dirty="0" smtClean="0">
                <a:solidFill>
                  <a:srgbClr val="C00000"/>
                </a:solidFill>
              </a:rPr>
              <a:t>scintillation light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419600" y="6072664"/>
            <a:ext cx="2638351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0000CC"/>
                </a:solidFill>
              </a:rPr>
              <a:t>Drift time gives z-position</a:t>
            </a:r>
            <a:endParaRPr lang="en-US" b="1" dirty="0">
              <a:solidFill>
                <a:srgbClr val="0000CC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6126" y="3048000"/>
            <a:ext cx="1828800" cy="1477328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Cross-hatched “u” and “v” wires give x-y position, u-wires collect </a:t>
            </a:r>
            <a:r>
              <a:rPr lang="en-US" b="1" dirty="0" smtClean="0">
                <a:solidFill>
                  <a:srgbClr val="C00000"/>
                </a:solidFill>
              </a:rPr>
              <a:t>ionized charge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371600" y="76199"/>
            <a:ext cx="67740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0070C0"/>
                </a:solidFill>
              </a:rPr>
              <a:t>EXO-200 Time Projection Chamber</a:t>
            </a:r>
            <a:endParaRPr lang="en-US" sz="3600" dirty="0">
              <a:solidFill>
                <a:srgbClr val="0070C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505200" y="6452482"/>
            <a:ext cx="48074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(time between scintillation and charge detection)</a:t>
            </a:r>
            <a:endParaRPr 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087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266" y="3886200"/>
            <a:ext cx="3880257" cy="259079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43000" y="0"/>
            <a:ext cx="72337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EXO-200 Results:</a:t>
            </a:r>
            <a:r>
              <a:rPr lang="en-US" sz="3600" dirty="0" smtClean="0">
                <a:solidFill>
                  <a:srgbClr val="C00000"/>
                </a:solidFill>
              </a:rPr>
              <a:t>  </a:t>
            </a:r>
            <a:r>
              <a:rPr lang="en-US" sz="3600" dirty="0" smtClean="0">
                <a:solidFill>
                  <a:srgbClr val="0000FF"/>
                </a:solidFill>
              </a:rPr>
              <a:t>2</a:t>
            </a:r>
            <a:r>
              <a:rPr lang="el-GR" sz="3600" dirty="0" smtClean="0">
                <a:solidFill>
                  <a:srgbClr val="0000FF"/>
                </a:solidFill>
              </a:rPr>
              <a:t>νββ</a:t>
            </a:r>
            <a:r>
              <a:rPr lang="en-US" sz="3600" dirty="0" smtClean="0">
                <a:solidFill>
                  <a:srgbClr val="0000FF"/>
                </a:solidFill>
              </a:rPr>
              <a:t> Measurement</a:t>
            </a:r>
            <a:endParaRPr lang="en-US" sz="3600" dirty="0">
              <a:solidFill>
                <a:srgbClr val="0000FF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762000"/>
            <a:ext cx="6755398" cy="31242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78532" y="4572000"/>
                <a:ext cx="4267200" cy="39010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1600" b="1" i="1" smtClean="0">
                            <a:solidFill>
                              <a:srgbClr val="0000CC"/>
                            </a:solidFill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1600" b="1" i="1">
                            <a:solidFill>
                              <a:srgbClr val="0000CC"/>
                            </a:solidFill>
                            <a:latin typeface="Cambria Math"/>
                          </a:rPr>
                          <m:t>  </m:t>
                        </m:r>
                        <m:r>
                          <a:rPr lang="en-US" sz="1600" b="1" i="1">
                            <a:solidFill>
                              <a:srgbClr val="0000CC"/>
                            </a:solidFill>
                            <a:latin typeface="Cambria Math"/>
                          </a:rPr>
                          <m:t>𝑻</m:t>
                        </m:r>
                      </m:e>
                      <m:sub>
                        <m:r>
                          <a:rPr lang="en-US" sz="1600" b="1" i="1">
                            <a:solidFill>
                              <a:srgbClr val="0000CC"/>
                            </a:solidFill>
                            <a:latin typeface="Cambria Math"/>
                          </a:rPr>
                          <m:t>𝟏</m:t>
                        </m:r>
                        <m:r>
                          <a:rPr lang="en-US" sz="1600" b="1" i="1">
                            <a:solidFill>
                              <a:srgbClr val="0000CC"/>
                            </a:solidFill>
                            <a:latin typeface="Cambria Math"/>
                          </a:rPr>
                          <m:t>/</m:t>
                        </m:r>
                        <m:r>
                          <a:rPr lang="en-US" sz="1600" b="1" i="1">
                            <a:solidFill>
                              <a:srgbClr val="0000CC"/>
                            </a:solidFill>
                            <a:latin typeface="Cambria Math"/>
                          </a:rPr>
                          <m:t>𝟐</m:t>
                        </m:r>
                      </m:sub>
                      <m:sup>
                        <m:r>
                          <a:rPr lang="en-US" sz="1600" b="1" i="1" smtClean="0">
                            <a:solidFill>
                              <a:srgbClr val="0000CC"/>
                            </a:solidFill>
                            <a:latin typeface="Cambria Math"/>
                          </a:rPr>
                          <m:t>𝟐</m:t>
                        </m:r>
                        <m:r>
                          <a:rPr lang="el-GR" sz="1600" b="1" i="1">
                            <a:solidFill>
                              <a:srgbClr val="0000CC"/>
                            </a:solidFill>
                            <a:latin typeface="Cambria Math"/>
                          </a:rPr>
                          <m:t>𝝂</m:t>
                        </m:r>
                      </m:sup>
                    </m:sSubSup>
                    <m:r>
                      <a:rPr lang="en-US" sz="1600" b="1" i="1" smtClean="0">
                        <a:solidFill>
                          <a:srgbClr val="0000CC"/>
                        </a:solidFill>
                        <a:latin typeface="Cambria Math"/>
                      </a:rPr>
                      <m:t> = </m:t>
                    </m:r>
                  </m:oMath>
                </a14:m>
                <a:r>
                  <a:rPr lang="en-US" sz="1600" b="1" dirty="0">
                    <a:solidFill>
                      <a:srgbClr val="0000CC"/>
                    </a:solidFill>
                  </a:rPr>
                  <a:t>(</a:t>
                </a:r>
                <a:r>
                  <a:rPr lang="en-US" sz="1600" b="1" dirty="0" smtClean="0">
                    <a:solidFill>
                      <a:srgbClr val="0000CC"/>
                    </a:solidFill>
                  </a:rPr>
                  <a:t>2.165 ± 0.016 </a:t>
                </a:r>
                <a:r>
                  <a:rPr lang="en-US" sz="1600" b="1" dirty="0">
                    <a:solidFill>
                      <a:srgbClr val="0000CC"/>
                    </a:solidFill>
                  </a:rPr>
                  <a:t>stat</a:t>
                </a:r>
                <a:r>
                  <a:rPr lang="en-US" sz="1600" b="1" dirty="0" smtClean="0">
                    <a:solidFill>
                      <a:srgbClr val="0000CC"/>
                    </a:solidFill>
                  </a:rPr>
                  <a:t>. ± 0.059 </a:t>
                </a:r>
                <a:r>
                  <a:rPr lang="en-US" sz="1600" b="1" dirty="0">
                    <a:solidFill>
                      <a:srgbClr val="0000CC"/>
                    </a:solidFill>
                  </a:rPr>
                  <a:t>sys.)×10</a:t>
                </a:r>
                <a:r>
                  <a:rPr lang="en-US" sz="1600" b="1" baseline="30000" dirty="0">
                    <a:solidFill>
                      <a:srgbClr val="0000CC"/>
                    </a:solidFill>
                  </a:rPr>
                  <a:t>21</a:t>
                </a:r>
                <a:r>
                  <a:rPr lang="en-US" sz="1600" b="1" dirty="0">
                    <a:solidFill>
                      <a:srgbClr val="0000CC"/>
                    </a:solidFill>
                  </a:rPr>
                  <a:t> </a:t>
                </a:r>
                <a:r>
                  <a:rPr lang="en-US" sz="1600" b="1" dirty="0" err="1" smtClean="0">
                    <a:solidFill>
                      <a:srgbClr val="0000CC"/>
                    </a:solidFill>
                  </a:rPr>
                  <a:t>yr</a:t>
                </a:r>
                <a:endParaRPr lang="en-US" sz="1600" b="1" dirty="0" smtClean="0">
                  <a:solidFill>
                    <a:srgbClr val="0000CC"/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532" y="4572000"/>
                <a:ext cx="4267200" cy="390107"/>
              </a:xfrm>
              <a:prstGeom prst="rect">
                <a:avLst/>
              </a:prstGeom>
              <a:blipFill rotWithShape="1">
                <a:blip r:embed="rId4"/>
                <a:stretch>
                  <a:fillRect r="-142" b="-8955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/>
          <p:cNvCxnSpPr/>
          <p:nvPr/>
        </p:nvCxnSpPr>
        <p:spPr>
          <a:xfrm>
            <a:off x="4520699" y="4978435"/>
            <a:ext cx="0" cy="55368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520699" y="5532120"/>
            <a:ext cx="1169402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990600" y="3904755"/>
            <a:ext cx="39628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	Phys. Rev. C </a:t>
            </a:r>
            <a:r>
              <a:rPr lang="en-US" b="1" dirty="0"/>
              <a:t>89</a:t>
            </a:r>
            <a:r>
              <a:rPr lang="en-US" dirty="0"/>
              <a:t>, 015502 (2014)</a:t>
            </a:r>
          </a:p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483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844" y="3200400"/>
            <a:ext cx="5699125" cy="335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69027" y="6412468"/>
            <a:ext cx="2362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Nature </a:t>
            </a:r>
            <a:r>
              <a:rPr lang="en-US" b="1" dirty="0" smtClean="0"/>
              <a:t>510</a:t>
            </a:r>
            <a:r>
              <a:rPr lang="en-US" dirty="0" smtClean="0"/>
              <a:t>, 229 (2014)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b="63383"/>
          <a:stretch/>
        </p:blipFill>
        <p:spPr>
          <a:xfrm>
            <a:off x="13077" y="546876"/>
            <a:ext cx="7458798" cy="2305381"/>
          </a:xfrm>
          <a:prstGeom prst="rect">
            <a:avLst/>
          </a:prstGeom>
        </p:spPr>
      </p:pic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8719100"/>
              </p:ext>
            </p:extLst>
          </p:nvPr>
        </p:nvGraphicFramePr>
        <p:xfrm>
          <a:off x="6172200" y="3345865"/>
          <a:ext cx="2473325" cy="1479552"/>
        </p:xfrm>
        <a:graphic>
          <a:graphicData uri="http://schemas.openxmlformats.org/drawingml/2006/table">
            <a:tbl>
              <a:tblPr/>
              <a:tblGrid>
                <a:gridCol w="1711325"/>
                <a:gridCol w="762000"/>
              </a:tblGrid>
              <a:tr h="369888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# Events from Fit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1">
                            <a:lumMod val="75000"/>
                          </a:schemeClr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marL="91431" marR="91431" marT="45700" marB="4570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698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Backgrounds</a:t>
                      </a:r>
                    </a:p>
                  </a:txBody>
                  <a:tcPr marL="91431" marR="91431" marT="45700" marB="4570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31.1</a:t>
                      </a:r>
                    </a:p>
                  </a:txBody>
                  <a:tcPr marL="91431" marR="91431" marT="45700" marB="4570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698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0</a:t>
                      </a:r>
                      <a:r>
                        <a:rPr kumimoji="0" lang="el-G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νββ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 decay</a:t>
                      </a:r>
                    </a:p>
                  </a:txBody>
                  <a:tcPr marL="91431" marR="91431" marT="45700" marB="4570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9.9</a:t>
                      </a:r>
                    </a:p>
                  </a:txBody>
                  <a:tcPr marL="91431" marR="91431" marT="45700" marB="4570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698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Total</a:t>
                      </a:r>
                    </a:p>
                  </a:txBody>
                  <a:tcPr marL="91431" marR="91431" marT="45700" marB="4570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41.0</a:t>
                      </a:r>
                    </a:p>
                  </a:txBody>
                  <a:tcPr marL="91431" marR="91431" marT="45700" marB="4570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1474629" y="0"/>
            <a:ext cx="58460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EXO-200 Results:</a:t>
            </a:r>
            <a:r>
              <a:rPr lang="en-US" sz="3600" dirty="0" smtClean="0">
                <a:solidFill>
                  <a:srgbClr val="C00000"/>
                </a:solidFill>
              </a:rPr>
              <a:t>  </a:t>
            </a:r>
            <a:r>
              <a:rPr lang="en-US" sz="3600" dirty="0" smtClean="0">
                <a:solidFill>
                  <a:srgbClr val="FF0000"/>
                </a:solidFill>
              </a:rPr>
              <a:t>0</a:t>
            </a:r>
            <a:r>
              <a:rPr lang="el-GR" sz="3600" dirty="0" smtClean="0">
                <a:solidFill>
                  <a:srgbClr val="FF0000"/>
                </a:solidFill>
              </a:rPr>
              <a:t>νββ</a:t>
            </a:r>
            <a:r>
              <a:rPr lang="en-US" sz="3600" dirty="0" smtClean="0">
                <a:solidFill>
                  <a:srgbClr val="FF0000"/>
                </a:solidFill>
              </a:rPr>
              <a:t> Search</a:t>
            </a:r>
            <a:endParaRPr lang="en-US" sz="3600" dirty="0">
              <a:solidFill>
                <a:srgbClr val="FF0000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3077" y="546876"/>
            <a:ext cx="215523" cy="2748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5836641" y="4876800"/>
                <a:ext cx="3078899" cy="88319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lang="en-US" sz="1600" b="1" i="1" smtClean="0">
                            <a:solidFill>
                              <a:srgbClr val="C00000"/>
                            </a:solidFill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1600" b="1" i="1" smtClean="0">
                            <a:solidFill>
                              <a:srgbClr val="C00000"/>
                            </a:solidFill>
                            <a:latin typeface="Cambria Math"/>
                          </a:rPr>
                          <m:t> </m:t>
                        </m:r>
                        <m:r>
                          <a:rPr lang="en-US" sz="1600" b="1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𝑻</m:t>
                        </m:r>
                      </m:e>
                      <m:sub>
                        <m:r>
                          <a:rPr lang="en-US" sz="1600" b="1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𝟏</m:t>
                        </m:r>
                        <m:r>
                          <a:rPr lang="en-US" sz="1600" b="1" i="1">
                            <a:solidFill>
                              <a:srgbClr val="C00000"/>
                            </a:solidFill>
                            <a:latin typeface="Cambria Math"/>
                          </a:rPr>
                          <m:t>/</m:t>
                        </m:r>
                        <m:r>
                          <a:rPr lang="en-US" sz="1600" b="1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𝟐</m:t>
                        </m:r>
                      </m:sub>
                      <m:sup>
                        <m:r>
                          <a:rPr lang="en-US" sz="1600" b="1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𝟎</m:t>
                        </m:r>
                        <m:r>
                          <a:rPr lang="el-GR" sz="1600" b="1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𝝂</m:t>
                        </m:r>
                      </m:sup>
                    </m:sSubSup>
                    <m:r>
                      <a:rPr lang="en-US" sz="1600" b="1" i="1">
                        <a:solidFill>
                          <a:srgbClr val="C00000"/>
                        </a:solidFill>
                        <a:latin typeface="Cambria Math"/>
                      </a:rPr>
                      <m:t> &gt;  </m:t>
                    </m:r>
                  </m:oMath>
                </a14:m>
                <a:r>
                  <a:rPr lang="en-US" sz="1600" b="1" dirty="0" smtClean="0">
                    <a:solidFill>
                      <a:srgbClr val="C00000"/>
                    </a:solidFill>
                  </a:rPr>
                  <a:t>1.1×10</a:t>
                </a:r>
                <a:r>
                  <a:rPr lang="en-US" sz="1600" b="1" baseline="30000" dirty="0" smtClean="0">
                    <a:solidFill>
                      <a:srgbClr val="C00000"/>
                    </a:solidFill>
                  </a:rPr>
                  <a:t>25</a:t>
                </a:r>
                <a:r>
                  <a:rPr lang="en-US" sz="1600" b="1" dirty="0" smtClean="0">
                    <a:solidFill>
                      <a:srgbClr val="C00000"/>
                    </a:solidFill>
                  </a:rPr>
                  <a:t> </a:t>
                </a:r>
                <a:r>
                  <a:rPr lang="en-US" sz="1600" b="1" dirty="0" err="1">
                    <a:solidFill>
                      <a:srgbClr val="C00000"/>
                    </a:solidFill>
                  </a:rPr>
                  <a:t>yr</a:t>
                </a:r>
                <a:r>
                  <a:rPr lang="en-US" sz="1600" b="1" dirty="0">
                    <a:solidFill>
                      <a:srgbClr val="C00000"/>
                    </a:solidFill>
                  </a:rPr>
                  <a:t> (90% CL</a:t>
                </a:r>
                <a:r>
                  <a:rPr lang="en-US" sz="1600" b="1" dirty="0" smtClean="0">
                    <a:solidFill>
                      <a:srgbClr val="C00000"/>
                    </a:solidFill>
                  </a:rPr>
                  <a:t>)</a:t>
                </a:r>
              </a:p>
              <a:p>
                <a:pPr algn="ctr"/>
                <a:r>
                  <a:rPr lang="en-US" sz="1600" dirty="0" smtClean="0"/>
                  <a:t>Effective </a:t>
                </a:r>
                <a:r>
                  <a:rPr lang="en-US" sz="1600" dirty="0"/>
                  <a:t>Majorana neutrino </a:t>
                </a:r>
                <a:r>
                  <a:rPr lang="en-US" sz="1600" dirty="0" smtClean="0"/>
                  <a:t>mass:</a:t>
                </a:r>
                <a:endParaRPr lang="en-US" sz="1600" dirty="0"/>
              </a:p>
              <a:p>
                <a:pPr algn="ctr"/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1600" b="1" i="1" smtClean="0">
                            <a:solidFill>
                              <a:srgbClr val="C00000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sz="1600" b="1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𝒎</m:t>
                        </m:r>
                        <m:r>
                          <a:rPr lang="el-GR" sz="1600" b="1" i="1" baseline="-25000">
                            <a:solidFill>
                              <a:srgbClr val="C00000"/>
                            </a:solidFill>
                            <a:latin typeface="Cambria Math"/>
                          </a:rPr>
                          <m:t>𝝂</m:t>
                        </m:r>
                      </m:e>
                    </m:d>
                  </m:oMath>
                </a14:m>
                <a:r>
                  <a:rPr lang="en-US" sz="1600" b="1" dirty="0">
                    <a:solidFill>
                      <a:srgbClr val="C00000"/>
                    </a:solidFill>
                  </a:rPr>
                  <a:t>&lt; </a:t>
                </a:r>
                <a:r>
                  <a:rPr lang="en-US" sz="1600" b="1" dirty="0" smtClean="0">
                    <a:solidFill>
                      <a:srgbClr val="C00000"/>
                    </a:solidFill>
                  </a:rPr>
                  <a:t>190-450 </a:t>
                </a:r>
                <a:r>
                  <a:rPr lang="en-US" sz="1600" b="1" dirty="0" err="1">
                    <a:solidFill>
                      <a:srgbClr val="C00000"/>
                    </a:solidFill>
                  </a:rPr>
                  <a:t>meV</a:t>
                </a:r>
                <a:r>
                  <a:rPr lang="en-US" sz="1600" b="1" dirty="0">
                    <a:solidFill>
                      <a:srgbClr val="C0000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6641" y="4876800"/>
                <a:ext cx="3078899" cy="883190"/>
              </a:xfrm>
              <a:prstGeom prst="rect">
                <a:avLst/>
              </a:prstGeom>
              <a:blipFill rotWithShape="1">
                <a:blip r:embed="rId4"/>
                <a:stretch>
                  <a:fillRect b="-6757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ight Brace 6"/>
          <p:cNvSpPr/>
          <p:nvPr/>
        </p:nvSpPr>
        <p:spPr>
          <a:xfrm rot="16200000">
            <a:off x="3297782" y="2190749"/>
            <a:ext cx="266699" cy="2057402"/>
          </a:xfrm>
          <a:prstGeom prst="rightBrac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3431131" y="2819400"/>
            <a:ext cx="0" cy="242188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505200" y="2831068"/>
            <a:ext cx="3215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rgbClr val="FF0000"/>
                </a:solidFill>
              </a:rPr>
              <a:t>Zoom into ±2</a:t>
            </a:r>
            <a:r>
              <a:rPr lang="el-GR" i="1" dirty="0" smtClean="0">
                <a:solidFill>
                  <a:srgbClr val="FF0000"/>
                </a:solidFill>
              </a:rPr>
              <a:t>σ</a:t>
            </a:r>
            <a:r>
              <a:rPr lang="en-US" i="1" dirty="0" smtClean="0">
                <a:solidFill>
                  <a:srgbClr val="FF0000"/>
                </a:solidFill>
              </a:rPr>
              <a:t> region of interest</a:t>
            </a:r>
            <a:endParaRPr lang="en-US" i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6096000" y="6101593"/>
                <a:ext cx="3027028" cy="7050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KamLAND ZEN:</a:t>
                </a: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b="1" i="1" smtClean="0">
                            <a:solidFill>
                              <a:srgbClr val="7030A0"/>
                            </a:solidFill>
                            <a:latin typeface="Cambria Math"/>
                          </a:rPr>
                        </m:ctrlPr>
                      </m:sSubSupPr>
                      <m:e>
                        <m:r>
                          <a:rPr lang="en-US" b="1" i="1">
                            <a:solidFill>
                              <a:srgbClr val="7030A0"/>
                            </a:solidFill>
                            <a:latin typeface="Cambria Math"/>
                          </a:rPr>
                          <m:t>  </m:t>
                        </m:r>
                        <m:r>
                          <a:rPr lang="en-US" b="1" i="1">
                            <a:solidFill>
                              <a:srgbClr val="7030A0"/>
                            </a:solidFill>
                            <a:latin typeface="Cambria Math"/>
                          </a:rPr>
                          <m:t>𝑻</m:t>
                        </m:r>
                      </m:e>
                      <m:sub>
                        <m:r>
                          <a:rPr lang="en-US" b="1" i="1">
                            <a:solidFill>
                              <a:srgbClr val="7030A0"/>
                            </a:solidFill>
                            <a:latin typeface="Cambria Math"/>
                          </a:rPr>
                          <m:t>𝟏</m:t>
                        </m:r>
                        <m:r>
                          <a:rPr lang="en-US" b="1" i="1">
                            <a:solidFill>
                              <a:srgbClr val="7030A0"/>
                            </a:solidFill>
                            <a:latin typeface="Cambria Math"/>
                          </a:rPr>
                          <m:t>/</m:t>
                        </m:r>
                        <m:r>
                          <a:rPr lang="en-US" b="1" i="1">
                            <a:solidFill>
                              <a:srgbClr val="7030A0"/>
                            </a:solidFill>
                            <a:latin typeface="Cambria Math"/>
                          </a:rPr>
                          <m:t>𝟐</m:t>
                        </m:r>
                      </m:sub>
                      <m:sup>
                        <m:r>
                          <a:rPr lang="en-US" b="1" i="1">
                            <a:solidFill>
                              <a:srgbClr val="7030A0"/>
                            </a:solidFill>
                            <a:latin typeface="Cambria Math"/>
                          </a:rPr>
                          <m:t>𝟎</m:t>
                        </m:r>
                        <m:r>
                          <a:rPr lang="el-GR" b="1" i="1">
                            <a:solidFill>
                              <a:srgbClr val="7030A0"/>
                            </a:solidFill>
                            <a:latin typeface="Cambria Math"/>
                          </a:rPr>
                          <m:t>𝝂</m:t>
                        </m:r>
                      </m:sup>
                    </m:sSubSup>
                    <m:r>
                      <a:rPr lang="en-US" b="1" i="1">
                        <a:solidFill>
                          <a:srgbClr val="7030A0"/>
                        </a:solidFill>
                        <a:latin typeface="Cambria Math"/>
                      </a:rPr>
                      <m:t> &gt;  </m:t>
                    </m:r>
                  </m:oMath>
                </a14:m>
                <a:r>
                  <a:rPr lang="en-US" b="1" dirty="0" smtClean="0">
                    <a:solidFill>
                      <a:srgbClr val="7030A0"/>
                    </a:solidFill>
                  </a:rPr>
                  <a:t>1.9×10</a:t>
                </a:r>
                <a:r>
                  <a:rPr lang="en-US" b="1" baseline="30000" dirty="0" smtClean="0">
                    <a:solidFill>
                      <a:srgbClr val="7030A0"/>
                    </a:solidFill>
                  </a:rPr>
                  <a:t>25</a:t>
                </a:r>
                <a:r>
                  <a:rPr lang="en-US" b="1" dirty="0" smtClean="0">
                    <a:solidFill>
                      <a:srgbClr val="7030A0"/>
                    </a:solidFill>
                  </a:rPr>
                  <a:t> </a:t>
                </a:r>
                <a:r>
                  <a:rPr lang="en-US" b="1" dirty="0" err="1">
                    <a:solidFill>
                      <a:srgbClr val="7030A0"/>
                    </a:solidFill>
                  </a:rPr>
                  <a:t>yr</a:t>
                </a:r>
                <a:r>
                  <a:rPr lang="en-US" b="1" dirty="0">
                    <a:solidFill>
                      <a:srgbClr val="7030A0"/>
                    </a:solidFill>
                  </a:rPr>
                  <a:t> (90% CL</a:t>
                </a:r>
                <a:r>
                  <a:rPr lang="en-US" b="1" dirty="0" smtClean="0">
                    <a:solidFill>
                      <a:srgbClr val="7030A0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6101593"/>
                <a:ext cx="3027028" cy="705001"/>
              </a:xfrm>
              <a:prstGeom prst="rect">
                <a:avLst/>
              </a:prstGeom>
              <a:blipFill rotWithShape="1">
                <a:blip r:embed="rId5"/>
                <a:stretch>
                  <a:fillRect l="-1610" t="-4310" b="-77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/>
          <p:cNvSpPr/>
          <p:nvPr/>
        </p:nvSpPr>
        <p:spPr>
          <a:xfrm>
            <a:off x="609600" y="736351"/>
            <a:ext cx="304800" cy="1707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6979444" y="2658933"/>
            <a:ext cx="152400" cy="2458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934200" y="6096000"/>
            <a:ext cx="2133600" cy="365125"/>
          </a:xfrm>
        </p:spPr>
        <p:txBody>
          <a:bodyPr/>
          <a:lstStyle/>
          <a:p>
            <a:fld id="{66B1EE22-C4C2-482C-B3A9-AFE3A9744799}" type="slidenum">
              <a:rPr lang="en-US" smtClean="0"/>
              <a:t>12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742476" y="684522"/>
            <a:ext cx="3054869" cy="1144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886200" y="646331"/>
            <a:ext cx="152400" cy="4204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886200" y="1699566"/>
            <a:ext cx="2973393" cy="2054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800600" y="1524000"/>
            <a:ext cx="1014369" cy="53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940417" y="656695"/>
            <a:ext cx="1561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2 years of data</a:t>
            </a: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0" y="780344"/>
            <a:ext cx="3156144" cy="1048553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20028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fill="hold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914400"/>
            <a:ext cx="5266914" cy="518294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324956" y="152400"/>
            <a:ext cx="24753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0</a:t>
            </a:r>
            <a:r>
              <a:rPr lang="el-GR" sz="2800" dirty="0" smtClean="0"/>
              <a:t>νββ</a:t>
            </a:r>
            <a:r>
              <a:rPr lang="en-US" sz="2800" dirty="0" smtClean="0"/>
              <a:t> Sensitivity</a:t>
            </a:r>
            <a:endParaRPr lang="en-US" sz="2800" dirty="0"/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5334000" y="2438400"/>
            <a:ext cx="466314" cy="0"/>
          </a:xfrm>
          <a:prstGeom prst="straightConnector1">
            <a:avLst/>
          </a:prstGeom>
          <a:ln w="28575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808781" y="1606897"/>
            <a:ext cx="2971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Final (2019) EXO-200 sensitivity in “Quasi-degenerate” region of neutrino masses.</a:t>
            </a:r>
            <a:endParaRPr lang="en-US" dirty="0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5486400" y="2895600"/>
            <a:ext cx="0" cy="45720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>
            <a:off x="914400" y="2895600"/>
            <a:ext cx="4678804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5571714" y="3044209"/>
                <a:ext cx="3208867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Measurement of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b="1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𝒎</m:t>
                        </m:r>
                        <m:r>
                          <a:rPr lang="el-GR" b="1" i="1" baseline="-25000">
                            <a:solidFill>
                              <a:schemeClr val="tx1"/>
                            </a:solidFill>
                            <a:latin typeface="Cambria Math"/>
                          </a:rPr>
                          <m:t>𝝂</m:t>
                        </m:r>
                      </m:e>
                    </m:d>
                  </m:oMath>
                </a14:m>
                <a:r>
                  <a:rPr lang="en-US" dirty="0" smtClean="0"/>
                  <a:t> could determine mass hierarchy if below this region.</a:t>
                </a:r>
              </a:p>
              <a:p>
                <a:r>
                  <a:rPr lang="en-US" dirty="0" smtClean="0"/>
                  <a:t>But need bigger detector…</a:t>
                </a:r>
                <a:endParaRPr lang="en-US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1714" y="3044209"/>
                <a:ext cx="3208867" cy="1200329"/>
              </a:xfrm>
              <a:prstGeom prst="rect">
                <a:avLst/>
              </a:prstGeom>
              <a:blipFill rotWithShape="1">
                <a:blip r:embed="rId3"/>
                <a:stretch>
                  <a:fillRect l="-1711" t="-2538" b="-71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/>
          <p:cNvSpPr txBox="1"/>
          <p:nvPr/>
        </p:nvSpPr>
        <p:spPr>
          <a:xfrm>
            <a:off x="1094644" y="1066799"/>
            <a:ext cx="16485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0000"/>
                </a:solidFill>
              </a:rPr>
              <a:t>Normal Hierarchy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304444" y="1066799"/>
            <a:ext cx="16485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CC"/>
                </a:solidFill>
              </a:rPr>
              <a:t>Inverted Hierarchy</a:t>
            </a:r>
            <a:endParaRPr lang="en-US" sz="2000" dirty="0">
              <a:solidFill>
                <a:srgbClr val="0000CC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048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072" y="693086"/>
            <a:ext cx="7416860" cy="556540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930032" y="0"/>
            <a:ext cx="11849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nEXO</a:t>
            </a:r>
            <a:endParaRPr lang="en-US" sz="3600" dirty="0"/>
          </a:p>
        </p:txBody>
      </p:sp>
      <p:sp>
        <p:nvSpPr>
          <p:cNvPr id="8" name="Rectangle 7"/>
          <p:cNvSpPr/>
          <p:nvPr/>
        </p:nvSpPr>
        <p:spPr>
          <a:xfrm>
            <a:off x="2819400" y="914400"/>
            <a:ext cx="3733800" cy="53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876800" y="1905000"/>
            <a:ext cx="3657600" cy="60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588802" y="525959"/>
            <a:ext cx="5867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/>
              <a:t>Successor to EXO-200:  </a:t>
            </a:r>
            <a:r>
              <a:rPr lang="en-US" sz="2200" dirty="0" smtClean="0">
                <a:solidFill>
                  <a:srgbClr val="FF0000"/>
                </a:solidFill>
              </a:rPr>
              <a:t>~5-ton enriched LXe TPC </a:t>
            </a:r>
            <a:r>
              <a:rPr lang="en-US" sz="2200" dirty="0" smtClean="0"/>
              <a:t>for more sensitive 0</a:t>
            </a:r>
            <a:r>
              <a:rPr lang="el-GR" sz="2200" dirty="0" smtClean="0"/>
              <a:t>νββ</a:t>
            </a:r>
            <a:r>
              <a:rPr lang="en-US" sz="2200" dirty="0" smtClean="0"/>
              <a:t> search.</a:t>
            </a:r>
            <a:endParaRPr lang="en-US" sz="2200" dirty="0"/>
          </a:p>
        </p:txBody>
      </p:sp>
      <p:sp>
        <p:nvSpPr>
          <p:cNvPr id="11" name="TextBox 10"/>
          <p:cNvSpPr txBox="1"/>
          <p:nvPr/>
        </p:nvSpPr>
        <p:spPr>
          <a:xfrm>
            <a:off x="5114972" y="3962400"/>
            <a:ext cx="3031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EXO-200:  170 kg enriched LXe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627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2384" y="-1127864"/>
            <a:ext cx="6312024" cy="4196824"/>
          </a:xfrm>
          <a:prstGeom prst="rect">
            <a:avLst/>
          </a:prstGeom>
        </p:spPr>
      </p:pic>
      <p:sp>
        <p:nvSpPr>
          <p:cNvPr id="2051" name="Rectangle 3"/>
          <p:cNvSpPr>
            <a:spLocks/>
          </p:cNvSpPr>
          <p:nvPr/>
        </p:nvSpPr>
        <p:spPr bwMode="auto">
          <a:xfrm>
            <a:off x="539552" y="1626176"/>
            <a:ext cx="7776864" cy="525921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lIns="25400" tIns="25400" rIns="25400" bIns="25400"/>
          <a:lstStyle/>
          <a:p>
            <a:pPr>
              <a:lnSpc>
                <a:spcPct val="80000"/>
              </a:lnSpc>
              <a:spcBef>
                <a:spcPts val="400"/>
              </a:spcBef>
            </a:pPr>
            <a:r>
              <a:rPr lang="en-US" altLang="en-US" sz="900" dirty="0">
                <a:solidFill>
                  <a:srgbClr val="C00000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University of Alabama, Tuscaloosa AL, USA — </a:t>
            </a:r>
            <a:r>
              <a:rPr lang="en-US" altLang="en-US" sz="900" dirty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T Didberidze, M Hughes, A Piepke, R Tsang</a:t>
            </a:r>
          </a:p>
          <a:p>
            <a:pPr>
              <a:lnSpc>
                <a:spcPct val="80000"/>
              </a:lnSpc>
              <a:spcBef>
                <a:spcPts val="400"/>
              </a:spcBef>
            </a:pPr>
            <a:r>
              <a:rPr lang="en-US" altLang="en-US" sz="900" dirty="0">
                <a:solidFill>
                  <a:srgbClr val="C00000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University of Bern, Switzerland — </a:t>
            </a:r>
            <a:r>
              <a:rPr lang="en-US" altLang="en-US" sz="900" dirty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S Delaquis, R Gornea</a:t>
            </a:r>
            <a:r>
              <a:rPr lang="en-US" altLang="en-US" sz="900" baseline="30000" dirty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†</a:t>
            </a:r>
            <a:r>
              <a:rPr lang="en-US" altLang="en-US" sz="900" dirty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, J-L Vuilleumier	</a:t>
            </a:r>
            <a:r>
              <a:rPr lang="en-US" altLang="en-US" sz="900" dirty="0" smtClean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	</a:t>
            </a:r>
            <a:r>
              <a:rPr lang="en-US" altLang="en-US" sz="900" baseline="30000" dirty="0" smtClean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†</a:t>
            </a:r>
            <a:r>
              <a:rPr lang="en-US" altLang="en-US" sz="900" dirty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Now at Carleton University</a:t>
            </a:r>
          </a:p>
          <a:p>
            <a:pPr>
              <a:lnSpc>
                <a:spcPct val="80000"/>
              </a:lnSpc>
              <a:spcBef>
                <a:spcPts val="400"/>
              </a:spcBef>
            </a:pPr>
            <a:r>
              <a:rPr lang="en-US" altLang="en-US" sz="900" dirty="0">
                <a:solidFill>
                  <a:srgbClr val="C00000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Brookhaven National Laboratory, Upton NY, USA — </a:t>
            </a:r>
            <a:r>
              <a:rPr lang="en-US" altLang="en-US" sz="900" dirty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M Chiu, G De Geronimo, S Li, V Radeka, T Rao, G Smith, T Tsang, B Yu</a:t>
            </a:r>
          </a:p>
          <a:p>
            <a:pPr>
              <a:lnSpc>
                <a:spcPct val="80000"/>
              </a:lnSpc>
              <a:spcBef>
                <a:spcPts val="400"/>
              </a:spcBef>
            </a:pPr>
            <a:r>
              <a:rPr lang="en-US" altLang="en-US" sz="900" dirty="0">
                <a:solidFill>
                  <a:srgbClr val="C00000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California Institute of Technology, Pasadena CA, USA — </a:t>
            </a:r>
            <a:r>
              <a:rPr lang="en-US" altLang="en-US" sz="900" dirty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P Vogel</a:t>
            </a:r>
          </a:p>
          <a:p>
            <a:pPr>
              <a:lnSpc>
                <a:spcPct val="80000"/>
              </a:lnSpc>
              <a:spcBef>
                <a:spcPts val="400"/>
              </a:spcBef>
            </a:pPr>
            <a:r>
              <a:rPr lang="en-US" altLang="en-US" sz="900" dirty="0">
                <a:solidFill>
                  <a:srgbClr val="C00000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Carleton University, Ottawa ON, Canada — </a:t>
            </a:r>
            <a:r>
              <a:rPr lang="en-US" altLang="en-US" sz="900" dirty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Y Baribeau, V Basque, M Bowcock, M Dunford, M Facina, R Gornea, K Graham</a:t>
            </a:r>
            <a:r>
              <a:rPr lang="en-US" altLang="en-US" sz="900" dirty="0" smtClean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,</a:t>
            </a:r>
          </a:p>
          <a:p>
            <a:pPr algn="r">
              <a:lnSpc>
                <a:spcPct val="80000"/>
              </a:lnSpc>
              <a:spcBef>
                <a:spcPts val="400"/>
              </a:spcBef>
            </a:pPr>
            <a:r>
              <a:rPr lang="en-US" altLang="en-US" sz="900" dirty="0" smtClean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 </a:t>
            </a:r>
            <a:r>
              <a:rPr lang="en-US" altLang="en-US" sz="900" dirty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P Gravelle, R Killick, T Koffas, C </a:t>
            </a:r>
            <a:r>
              <a:rPr lang="en-US" altLang="en-US" sz="900" dirty="0" smtClean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Licciardi, K </a:t>
            </a:r>
            <a:r>
              <a:rPr lang="en-US" altLang="en-US" sz="900" dirty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McFarlane, R Schnarr, D Sinclair</a:t>
            </a:r>
          </a:p>
          <a:p>
            <a:pPr>
              <a:lnSpc>
                <a:spcPct val="80000"/>
              </a:lnSpc>
              <a:spcBef>
                <a:spcPts val="400"/>
              </a:spcBef>
            </a:pPr>
            <a:r>
              <a:rPr lang="en-US" altLang="en-US" sz="900" dirty="0">
                <a:solidFill>
                  <a:srgbClr val="C00000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Colorado State University, Fort Collins CO, USA — </a:t>
            </a:r>
            <a:r>
              <a:rPr lang="en-US" altLang="en-US" sz="900" dirty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C Chambers, A Craycraft, W Fairbank Jr., T Walton</a:t>
            </a:r>
          </a:p>
          <a:p>
            <a:pPr>
              <a:lnSpc>
                <a:spcPct val="80000"/>
              </a:lnSpc>
              <a:spcBef>
                <a:spcPts val="400"/>
              </a:spcBef>
            </a:pPr>
            <a:r>
              <a:rPr lang="en-US" altLang="en-US" sz="900" dirty="0">
                <a:solidFill>
                  <a:srgbClr val="C00000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Drexel University, Philadelphia PA, USA — </a:t>
            </a:r>
            <a:r>
              <a:rPr lang="en-US" altLang="en-US" sz="900" dirty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MJ Dolinski, YH Lin, E Smith, T Winick, Y-R Yen</a:t>
            </a:r>
          </a:p>
          <a:p>
            <a:pPr>
              <a:lnSpc>
                <a:spcPct val="80000"/>
              </a:lnSpc>
              <a:spcBef>
                <a:spcPts val="400"/>
              </a:spcBef>
            </a:pPr>
            <a:r>
              <a:rPr lang="en-US" altLang="en-US" sz="900" dirty="0">
                <a:solidFill>
                  <a:srgbClr val="C00000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Duke University, Durham NC, USA — </a:t>
            </a:r>
            <a:r>
              <a:rPr lang="en-US" altLang="en-US" sz="900" dirty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PS Barbeau, G Swift</a:t>
            </a:r>
          </a:p>
          <a:p>
            <a:pPr>
              <a:lnSpc>
                <a:spcPct val="80000"/>
              </a:lnSpc>
              <a:spcBef>
                <a:spcPts val="400"/>
              </a:spcBef>
            </a:pPr>
            <a:r>
              <a:rPr lang="en-US" altLang="en-US" sz="900" dirty="0">
                <a:solidFill>
                  <a:srgbClr val="C00000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University of Erlangen-Nuremberg, Erlangen, Germany — </a:t>
            </a:r>
            <a:r>
              <a:rPr lang="en-US" altLang="en-US" sz="900" dirty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G Anton, R Bayerlein, J Hoessl, P Hufschmidt, A Jamil, T Michel, T Ziegler</a:t>
            </a:r>
          </a:p>
          <a:p>
            <a:pPr>
              <a:lnSpc>
                <a:spcPct val="80000"/>
              </a:lnSpc>
              <a:spcBef>
                <a:spcPts val="400"/>
              </a:spcBef>
            </a:pPr>
            <a:r>
              <a:rPr lang="en-US" altLang="en-US" sz="900" dirty="0">
                <a:solidFill>
                  <a:srgbClr val="C00000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IBS Center for Underground Physics, Daejeon, South Korea — </a:t>
            </a:r>
            <a:r>
              <a:rPr lang="en-US" altLang="en-US" sz="900" dirty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DS Leonard</a:t>
            </a:r>
            <a:endParaRPr lang="en-US" altLang="en-US" sz="900" dirty="0">
              <a:solidFill>
                <a:srgbClr val="FF0000"/>
              </a:solidFill>
              <a:latin typeface="DejaVu Serif" panose="02060603050605020204" pitchFamily="18" charset="0"/>
              <a:ea typeface="DejaVu Serif" panose="02060603050605020204" pitchFamily="18" charset="0"/>
              <a:cs typeface="DejaVu Serif" panose="02060603050605020204" pitchFamily="18" charset="0"/>
              <a:sym typeface="Calibri" pitchFamily="34" charset="0"/>
            </a:endParaRPr>
          </a:p>
          <a:p>
            <a:pPr>
              <a:lnSpc>
                <a:spcPct val="80000"/>
              </a:lnSpc>
              <a:spcBef>
                <a:spcPts val="400"/>
              </a:spcBef>
            </a:pPr>
            <a:r>
              <a:rPr lang="en-US" altLang="en-US" sz="900" dirty="0">
                <a:solidFill>
                  <a:srgbClr val="C00000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IHEP Beijing, People</a:t>
            </a:r>
            <a:r>
              <a:rPr lang="ja-JP" altLang="en-US" sz="900" dirty="0">
                <a:solidFill>
                  <a:srgbClr val="C00000"/>
                </a:solidFill>
                <a:latin typeface="DejaVu Serif" panose="02060603050605020204" pitchFamily="18" charset="0"/>
                <a:ea typeface="MS PGothic" pitchFamily="34" charset="-128"/>
                <a:cs typeface="DejaVu Serif" panose="02060603050605020204" pitchFamily="18" charset="0"/>
                <a:sym typeface="Arial" pitchFamily="34" charset="0"/>
              </a:rPr>
              <a:t>’</a:t>
            </a:r>
            <a:r>
              <a:rPr lang="en-US" altLang="ja-JP" sz="900" dirty="0">
                <a:solidFill>
                  <a:srgbClr val="C00000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s Republic of China — </a:t>
            </a:r>
            <a:r>
              <a:rPr lang="en-US" altLang="ja-JP" sz="900" dirty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G Cao, W Cen, X Jiang, H Li, Z Ning, X Sun, </a:t>
            </a:r>
            <a:r>
              <a:rPr lang="en-US" altLang="en-US" sz="900" dirty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T Tolba</a:t>
            </a:r>
            <a:r>
              <a:rPr lang="en-US" altLang="ja-JP" sz="900" dirty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, W Wei, L Wen, W Wu, J Zhao</a:t>
            </a:r>
            <a:endParaRPr lang="en-US" altLang="ja-JP" sz="900" dirty="0">
              <a:solidFill>
                <a:srgbClr val="FF0000"/>
              </a:solidFill>
              <a:latin typeface="DejaVu Serif" panose="02060603050605020204" pitchFamily="18" charset="0"/>
              <a:ea typeface="DejaVu Serif" panose="02060603050605020204" pitchFamily="18" charset="0"/>
              <a:cs typeface="DejaVu Serif" panose="02060603050605020204" pitchFamily="18" charset="0"/>
              <a:sym typeface="Calibri" pitchFamily="34" charset="0"/>
            </a:endParaRPr>
          </a:p>
          <a:p>
            <a:pPr>
              <a:lnSpc>
                <a:spcPct val="80000"/>
              </a:lnSpc>
              <a:spcBef>
                <a:spcPts val="400"/>
              </a:spcBef>
            </a:pPr>
            <a:r>
              <a:rPr lang="en-US" altLang="en-US" sz="900" dirty="0">
                <a:solidFill>
                  <a:srgbClr val="C00000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University of Illinois, Urbana-Champaign IL, USA — </a:t>
            </a:r>
            <a:r>
              <a:rPr lang="en-US" altLang="en-US" sz="900" dirty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D Beck, M Coon, J Walton, L Yang</a:t>
            </a:r>
            <a:endParaRPr lang="en-US" altLang="ja-JP" sz="900" dirty="0">
              <a:solidFill>
                <a:schemeClr val="tx1"/>
              </a:solidFill>
              <a:latin typeface="DejaVu Serif" panose="02060603050605020204" pitchFamily="18" charset="0"/>
              <a:ea typeface="DejaVu Serif" panose="02060603050605020204" pitchFamily="18" charset="0"/>
              <a:cs typeface="DejaVu Serif" panose="02060603050605020204" pitchFamily="18" charset="0"/>
              <a:sym typeface="Calibri" pitchFamily="34" charset="0"/>
            </a:endParaRPr>
          </a:p>
          <a:p>
            <a:pPr>
              <a:lnSpc>
                <a:spcPct val="80000"/>
              </a:lnSpc>
              <a:spcBef>
                <a:spcPts val="400"/>
              </a:spcBef>
            </a:pPr>
            <a:r>
              <a:rPr lang="en-US" altLang="en-US" sz="900" dirty="0">
                <a:solidFill>
                  <a:srgbClr val="C00000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Indiana University, Bloomington IN, USA — </a:t>
            </a:r>
            <a:r>
              <a:rPr lang="en-US" altLang="en-US" sz="900" dirty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JB Albert, S Daugherty, TN Johnson, LJ Kaufman, G Visser, J Zettlemoyer</a:t>
            </a:r>
          </a:p>
          <a:p>
            <a:pPr>
              <a:lnSpc>
                <a:spcPct val="80000"/>
              </a:lnSpc>
              <a:spcBef>
                <a:spcPts val="400"/>
              </a:spcBef>
            </a:pPr>
            <a:r>
              <a:rPr lang="en-US" altLang="en-US" sz="900" dirty="0">
                <a:solidFill>
                  <a:srgbClr val="C00000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University of California, Irvine, Irvine CA, USA — </a:t>
            </a:r>
            <a:r>
              <a:rPr lang="en-US" altLang="en-US" sz="900" dirty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M Moe</a:t>
            </a:r>
          </a:p>
          <a:p>
            <a:pPr>
              <a:lnSpc>
                <a:spcPct val="80000"/>
              </a:lnSpc>
              <a:spcBef>
                <a:spcPts val="400"/>
              </a:spcBef>
            </a:pPr>
            <a:r>
              <a:rPr lang="en-US" altLang="en-US" sz="900" dirty="0">
                <a:solidFill>
                  <a:srgbClr val="C00000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ITEP Moscow, Russia — </a:t>
            </a:r>
            <a:r>
              <a:rPr lang="en-US" altLang="en-US" sz="900" dirty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V Belov, A Burenkov, M Danilov, A Dolgolenko, A Karelin, A Kobyakin, A Kuchenkov, V Stekhanov</a:t>
            </a:r>
            <a:r>
              <a:rPr lang="en-US" altLang="en-US" sz="900" dirty="0" smtClean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,</a:t>
            </a:r>
          </a:p>
          <a:p>
            <a:pPr algn="r">
              <a:lnSpc>
                <a:spcPct val="80000"/>
              </a:lnSpc>
              <a:spcBef>
                <a:spcPts val="400"/>
              </a:spcBef>
            </a:pPr>
            <a:r>
              <a:rPr lang="en-US" altLang="en-US" sz="900" dirty="0" smtClean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 </a:t>
            </a:r>
            <a:r>
              <a:rPr lang="en-US" altLang="en-US" sz="900" dirty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O Zeldovich</a:t>
            </a:r>
          </a:p>
          <a:p>
            <a:pPr>
              <a:lnSpc>
                <a:spcPct val="80000"/>
              </a:lnSpc>
              <a:spcBef>
                <a:spcPts val="400"/>
              </a:spcBef>
            </a:pPr>
            <a:r>
              <a:rPr lang="en-US" altLang="en-US" sz="900" dirty="0">
                <a:solidFill>
                  <a:srgbClr val="C00000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Laurentian University, Sudbury ON, Canada — </a:t>
            </a:r>
            <a:r>
              <a:rPr lang="en-US" altLang="en-US" sz="900" dirty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B Cleveland, A Der Mesrobian-Kabakian, J Farine, B Mong, U Wichoski</a:t>
            </a:r>
          </a:p>
          <a:p>
            <a:pPr>
              <a:lnSpc>
                <a:spcPct val="80000"/>
              </a:lnSpc>
              <a:spcBef>
                <a:spcPts val="400"/>
              </a:spcBef>
            </a:pPr>
            <a:r>
              <a:rPr lang="en-US" altLang="en-US" sz="900" dirty="0">
                <a:solidFill>
                  <a:srgbClr val="C00000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Lawrence Livermore National Laboratory, Livermore CA, USA — </a:t>
            </a:r>
            <a:r>
              <a:rPr lang="en-US" altLang="en-US" sz="900" dirty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O Alford, J Brodsky, M Heffner, G Holtmeier, A House, M Johnson</a:t>
            </a:r>
            <a:r>
              <a:rPr lang="en-US" altLang="en-US" sz="900" dirty="0" smtClean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,</a:t>
            </a:r>
          </a:p>
          <a:p>
            <a:pPr algn="r">
              <a:lnSpc>
                <a:spcPct val="80000"/>
              </a:lnSpc>
              <a:spcBef>
                <a:spcPts val="400"/>
              </a:spcBef>
            </a:pPr>
            <a:r>
              <a:rPr lang="en-US" altLang="en-US" sz="900" dirty="0" smtClean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 </a:t>
            </a:r>
            <a:r>
              <a:rPr lang="en-US" altLang="en-US" sz="900" dirty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S Sangiorgio</a:t>
            </a:r>
          </a:p>
          <a:p>
            <a:pPr>
              <a:lnSpc>
                <a:spcPct val="80000"/>
              </a:lnSpc>
              <a:spcBef>
                <a:spcPts val="400"/>
              </a:spcBef>
            </a:pPr>
            <a:r>
              <a:rPr lang="en-US" altLang="en-US" sz="900" dirty="0">
                <a:solidFill>
                  <a:srgbClr val="C00000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University of Massachusetts, Amherst MA, USA — </a:t>
            </a:r>
            <a:r>
              <a:rPr lang="en-US" altLang="en-US" sz="900" dirty="0"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J Dalmasson</a:t>
            </a:r>
            <a:r>
              <a:rPr lang="en-US" altLang="en-US" sz="900" dirty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, S Feyzbakhsh, S Johnston, J King, A Pocar</a:t>
            </a:r>
          </a:p>
          <a:p>
            <a:pPr>
              <a:lnSpc>
                <a:spcPct val="80000"/>
              </a:lnSpc>
              <a:spcBef>
                <a:spcPts val="400"/>
              </a:spcBef>
            </a:pPr>
            <a:r>
              <a:rPr lang="en-US" altLang="en-US" sz="900" dirty="0">
                <a:solidFill>
                  <a:srgbClr val="C00000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McGill University, Montreal PQ, Canada — </a:t>
            </a:r>
            <a:r>
              <a:rPr lang="en-US" altLang="en-US" sz="900" dirty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T Brunner</a:t>
            </a:r>
          </a:p>
          <a:p>
            <a:pPr>
              <a:lnSpc>
                <a:spcPct val="80000"/>
              </a:lnSpc>
              <a:spcBef>
                <a:spcPts val="400"/>
              </a:spcBef>
            </a:pPr>
            <a:r>
              <a:rPr lang="en-US" altLang="en-US" sz="900" dirty="0">
                <a:solidFill>
                  <a:srgbClr val="C00000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Oak Ridge National Laboratory, Oak Ridge TN, USA — </a:t>
            </a:r>
            <a:r>
              <a:rPr lang="en-US" altLang="en-US" sz="900" dirty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L Fabris, D Hornback, RJ Newby, K Ziock</a:t>
            </a:r>
            <a:endParaRPr lang="en-US" altLang="en-US" sz="900" dirty="0">
              <a:solidFill>
                <a:srgbClr val="FF0000"/>
              </a:solidFill>
              <a:latin typeface="DejaVu Serif" panose="02060603050605020204" pitchFamily="18" charset="0"/>
              <a:ea typeface="DejaVu Serif" panose="02060603050605020204" pitchFamily="18" charset="0"/>
              <a:cs typeface="DejaVu Serif" panose="02060603050605020204" pitchFamily="18" charset="0"/>
              <a:sym typeface="Calibri" pitchFamily="34" charset="0"/>
            </a:endParaRPr>
          </a:p>
          <a:p>
            <a:pPr>
              <a:lnSpc>
                <a:spcPct val="80000"/>
              </a:lnSpc>
              <a:spcBef>
                <a:spcPts val="400"/>
              </a:spcBef>
            </a:pPr>
            <a:r>
              <a:rPr lang="en-US" altLang="en-US" sz="900" dirty="0">
                <a:solidFill>
                  <a:srgbClr val="C00000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Rensselaer Polytechnic Institute, Troy NY, USA — </a:t>
            </a:r>
            <a:r>
              <a:rPr lang="en-US" altLang="en-US" sz="900" dirty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E Brown</a:t>
            </a:r>
          </a:p>
          <a:p>
            <a:pPr>
              <a:lnSpc>
                <a:spcPct val="80000"/>
              </a:lnSpc>
              <a:spcBef>
                <a:spcPts val="400"/>
              </a:spcBef>
            </a:pPr>
            <a:r>
              <a:rPr lang="en-US" altLang="en-US" sz="900" dirty="0">
                <a:solidFill>
                  <a:srgbClr val="C00000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SLAC National Accelerator Laboratory, Menlo Park CA, USA — </a:t>
            </a:r>
            <a:r>
              <a:rPr lang="en-US" altLang="en-US" sz="900" dirty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T Daniels,- K Fouts, G Haller, R Herbst, M Kwiatkowski</a:t>
            </a:r>
            <a:r>
              <a:rPr lang="en-US" altLang="en-US" sz="900" dirty="0" smtClean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,</a:t>
            </a:r>
          </a:p>
          <a:p>
            <a:pPr algn="r">
              <a:lnSpc>
                <a:spcPct val="80000"/>
              </a:lnSpc>
              <a:spcBef>
                <a:spcPts val="400"/>
              </a:spcBef>
            </a:pPr>
            <a:r>
              <a:rPr lang="en-US" altLang="en-US" sz="900" dirty="0" smtClean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 </a:t>
            </a:r>
            <a:r>
              <a:rPr lang="en-US" altLang="en-US" sz="900" dirty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K Nishimura, A Odian, M Oriunno, PC </a:t>
            </a:r>
            <a:r>
              <a:rPr lang="en-US" altLang="en-US" sz="900" dirty="0" smtClean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Rowson, K </a:t>
            </a:r>
            <a:r>
              <a:rPr lang="en-US" altLang="en-US" sz="900" dirty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Skarpaas</a:t>
            </a:r>
          </a:p>
          <a:p>
            <a:pPr>
              <a:lnSpc>
                <a:spcPct val="80000"/>
              </a:lnSpc>
              <a:spcBef>
                <a:spcPts val="400"/>
              </a:spcBef>
            </a:pPr>
            <a:r>
              <a:rPr lang="en-US" altLang="en-US" sz="900" dirty="0">
                <a:solidFill>
                  <a:srgbClr val="C00000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University of South Dakota, Vermillion SD, USA — </a:t>
            </a:r>
            <a:r>
              <a:rPr lang="en-US" altLang="en-US" sz="900" dirty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R MacLellan</a:t>
            </a:r>
          </a:p>
          <a:p>
            <a:pPr>
              <a:lnSpc>
                <a:spcPct val="80000"/>
              </a:lnSpc>
              <a:spcBef>
                <a:spcPts val="400"/>
              </a:spcBef>
            </a:pPr>
            <a:r>
              <a:rPr lang="en-US" altLang="en-US" sz="900" dirty="0">
                <a:solidFill>
                  <a:srgbClr val="C00000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Stanford University, Stanford CA, USA — </a:t>
            </a:r>
            <a:r>
              <a:rPr lang="en-US" altLang="en-US" sz="900" dirty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R DeVoe, D Fudenberg, G Gratta, M Jewell, S Kravitz, D Moore, I Ostrovskiy, A Schubert</a:t>
            </a:r>
            <a:r>
              <a:rPr lang="en-US" altLang="en-US" sz="900" dirty="0" smtClean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,</a:t>
            </a:r>
          </a:p>
          <a:p>
            <a:pPr algn="r">
              <a:lnSpc>
                <a:spcPct val="80000"/>
              </a:lnSpc>
              <a:spcBef>
                <a:spcPts val="400"/>
              </a:spcBef>
            </a:pPr>
            <a:r>
              <a:rPr lang="en-US" altLang="en-US" sz="900" dirty="0" smtClean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 </a:t>
            </a:r>
            <a:r>
              <a:rPr lang="en-US" altLang="en-US" sz="900" dirty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K Twelker, M Weber</a:t>
            </a:r>
          </a:p>
          <a:p>
            <a:pPr>
              <a:lnSpc>
                <a:spcPct val="80000"/>
              </a:lnSpc>
              <a:spcBef>
                <a:spcPts val="400"/>
              </a:spcBef>
            </a:pPr>
            <a:r>
              <a:rPr lang="en-US" altLang="en-US" sz="900" dirty="0">
                <a:solidFill>
                  <a:srgbClr val="C00000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Stony Brook University, SUNY, </a:t>
            </a:r>
            <a:r>
              <a:rPr lang="en-US" altLang="en-US" sz="900" dirty="0" err="1">
                <a:solidFill>
                  <a:srgbClr val="C00000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StonyBrook</a:t>
            </a:r>
            <a:r>
              <a:rPr lang="en-US" altLang="en-US" sz="900" dirty="0">
                <a:solidFill>
                  <a:srgbClr val="C00000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, NY, USA — </a:t>
            </a:r>
            <a:r>
              <a:rPr lang="en-US" altLang="en-US" sz="900" dirty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K Kumar, O Njoya, M Tarka</a:t>
            </a:r>
          </a:p>
          <a:p>
            <a:pPr>
              <a:lnSpc>
                <a:spcPct val="80000"/>
              </a:lnSpc>
              <a:spcBef>
                <a:spcPts val="400"/>
              </a:spcBef>
            </a:pPr>
            <a:r>
              <a:rPr lang="en-US" altLang="en-US" sz="900" dirty="0">
                <a:solidFill>
                  <a:srgbClr val="C00000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Technical University of Munich, Garching, Germany — </a:t>
            </a:r>
            <a:r>
              <a:rPr lang="en-US" altLang="en-US" sz="900" dirty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P Fierlinger, M Marino</a:t>
            </a:r>
          </a:p>
          <a:p>
            <a:pPr>
              <a:lnSpc>
                <a:spcPct val="80000"/>
              </a:lnSpc>
              <a:spcBef>
                <a:spcPts val="400"/>
              </a:spcBef>
            </a:pPr>
            <a:r>
              <a:rPr lang="en-US" altLang="en-US" sz="900" dirty="0">
                <a:solidFill>
                  <a:srgbClr val="C00000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TRIUMF, Vancouver BC, Canada — </a:t>
            </a:r>
            <a:r>
              <a:rPr lang="en-US" altLang="en-US" sz="900" dirty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J Dilling, P Gumplinger, R Krücken, F Retière, V Strickland</a:t>
            </a:r>
          </a:p>
          <a:p>
            <a:pPr>
              <a:lnSpc>
                <a:spcPct val="80000"/>
              </a:lnSpc>
              <a:spcBef>
                <a:spcPts val="400"/>
              </a:spcBef>
            </a:pPr>
            <a:endParaRPr lang="en-US" altLang="en-US" sz="900" dirty="0">
              <a:solidFill>
                <a:schemeClr val="tx1"/>
              </a:solidFill>
              <a:latin typeface="DejaVu Serif" panose="02060603050605020204" pitchFamily="18" charset="0"/>
              <a:ea typeface="DejaVu Serif" panose="02060603050605020204" pitchFamily="18" charset="0"/>
              <a:cs typeface="DejaVu Serif" panose="02060603050605020204" pitchFamily="18" charset="0"/>
              <a:sym typeface="Calibri" pitchFamily="34" charset="0"/>
            </a:endParaRPr>
          </a:p>
        </p:txBody>
      </p:sp>
      <p:pic>
        <p:nvPicPr>
          <p:cNvPr id="14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46" y="27087"/>
            <a:ext cx="1839868" cy="15990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0" name="Rectangle 2"/>
          <p:cNvSpPr>
            <a:spLocks/>
          </p:cNvSpPr>
          <p:nvPr/>
        </p:nvSpPr>
        <p:spPr bwMode="auto">
          <a:xfrm rot="16200000">
            <a:off x="-1941387" y="3723298"/>
            <a:ext cx="5086898" cy="9211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chemeClr val="tx1"/>
                </a:solidFill>
                <a:round/>
                <a:headEnd type="none" w="med" len="med"/>
                <a:tailEnd type="none" w="med" len="med"/>
              </a14:hiddenLine>
            </a:ext>
          </a:extLst>
        </p:spPr>
        <p:txBody>
          <a:bodyPr lIns="38100" tIns="38100" rIns="38100" bIns="38100"/>
          <a:lstStyle/>
          <a:p>
            <a:pPr algn="ctr">
              <a:tabLst>
                <a:tab pos="457189" algn="l"/>
                <a:tab pos="914377" algn="l"/>
                <a:tab pos="1371566" algn="l"/>
                <a:tab pos="1828754" algn="l"/>
                <a:tab pos="2285943" algn="l"/>
                <a:tab pos="2743131" algn="l"/>
                <a:tab pos="3200320" algn="l"/>
                <a:tab pos="3657509" algn="l"/>
                <a:tab pos="4114697" algn="l"/>
                <a:tab pos="4571886" algn="l"/>
                <a:tab pos="5029074" algn="l"/>
                <a:tab pos="5486263" algn="l"/>
                <a:tab pos="5943451" algn="l"/>
                <a:tab pos="6400640" algn="l"/>
                <a:tab pos="6857829" algn="l"/>
                <a:tab pos="7315017" algn="l"/>
                <a:tab pos="457189" algn="l"/>
                <a:tab pos="914377" algn="l"/>
                <a:tab pos="1371566" algn="l"/>
                <a:tab pos="1828754" algn="l"/>
                <a:tab pos="2285943" algn="l"/>
                <a:tab pos="2743131" algn="l"/>
                <a:tab pos="3200320" algn="l"/>
                <a:tab pos="3657509" algn="l"/>
                <a:tab pos="4114697" algn="l"/>
                <a:tab pos="4571886" algn="l"/>
                <a:tab pos="5029074" algn="l"/>
                <a:tab pos="5486263" algn="l"/>
                <a:tab pos="5943451" algn="l"/>
                <a:tab pos="6400640" algn="l"/>
                <a:tab pos="6857829" algn="l"/>
                <a:tab pos="7315017" algn="l"/>
              </a:tabLst>
              <a:defRPr/>
            </a:pPr>
            <a:r>
              <a:rPr lang="en-US" sz="2400" dirty="0">
                <a:solidFill>
                  <a:srgbClr val="CC33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  <a:sym typeface="Candara Bold" charset="0"/>
              </a:rPr>
              <a:t>The nEXO Collaboration      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204037" y="653703"/>
            <a:ext cx="1116277" cy="5486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487083" y="1488963"/>
            <a:ext cx="550185" cy="54864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349381" y="2176849"/>
            <a:ext cx="825589" cy="54864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204035" y="3147785"/>
            <a:ext cx="1116281" cy="54864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340833" y="4127268"/>
            <a:ext cx="842683" cy="54864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342205" y="4968579"/>
            <a:ext cx="839939" cy="54864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344036" y="5842295"/>
            <a:ext cx="836277" cy="548640"/>
          </a:xfrm>
          <a:prstGeom prst="rect">
            <a:avLst/>
          </a:prstGeom>
        </p:spPr>
      </p:pic>
      <p:cxnSp>
        <p:nvCxnSpPr>
          <p:cNvPr id="16" name="Straight Connector 15"/>
          <p:cNvCxnSpPr/>
          <p:nvPr/>
        </p:nvCxnSpPr>
        <p:spPr bwMode="auto">
          <a:xfrm>
            <a:off x="497608" y="1640445"/>
            <a:ext cx="0" cy="5100923"/>
          </a:xfrm>
          <a:prstGeom prst="line">
            <a:avLst/>
          </a:prstGeom>
          <a:solidFill>
            <a:srgbClr val="BBE0E3"/>
          </a:solidFill>
          <a:ln w="127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351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4783470" y="4267200"/>
            <a:ext cx="4208131" cy="24545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1371601"/>
            <a:ext cx="4569202" cy="54101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0035" y="1447800"/>
            <a:ext cx="4360530" cy="248556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588802" y="525959"/>
            <a:ext cx="5867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/>
              <a:t>Successor to EXO-200:  </a:t>
            </a:r>
            <a:r>
              <a:rPr lang="en-US" sz="2200" dirty="0" smtClean="0">
                <a:solidFill>
                  <a:srgbClr val="FF0000"/>
                </a:solidFill>
              </a:rPr>
              <a:t>~5-ton enriched LXe TPC </a:t>
            </a:r>
            <a:r>
              <a:rPr lang="en-US" sz="2200" dirty="0" smtClean="0"/>
              <a:t>for more sensitive 0</a:t>
            </a:r>
            <a:r>
              <a:rPr lang="el-GR" sz="2200" dirty="0" smtClean="0"/>
              <a:t>νββ</a:t>
            </a:r>
            <a:r>
              <a:rPr lang="en-US" sz="2200" dirty="0" smtClean="0"/>
              <a:t> search.</a:t>
            </a:r>
            <a:endParaRPr lang="en-US" sz="2200" dirty="0"/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2428795" y="3733800"/>
            <a:ext cx="3210005" cy="999666"/>
          </a:xfrm>
          <a:prstGeom prst="straightConnector1">
            <a:avLst/>
          </a:prstGeom>
          <a:ln w="5715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783471" y="4267200"/>
            <a:ext cx="4208130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accent6">
                    <a:lumMod val="75000"/>
                  </a:schemeClr>
                </a:solidFill>
              </a:rPr>
              <a:t>Ba tagging:</a:t>
            </a:r>
            <a:r>
              <a:rPr lang="en-US" sz="2000" dirty="0" smtClean="0"/>
              <a:t>  identify </a:t>
            </a:r>
            <a:r>
              <a:rPr lang="en-US" sz="2000" dirty="0"/>
              <a:t>barium daughter for complete background elimination</a:t>
            </a:r>
          </a:p>
          <a:p>
            <a:endParaRPr 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5131573" y="5102780"/>
                <a:ext cx="312887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baseline="30000">
                          <a:latin typeface="Cambria Math"/>
                        </a:rPr>
                        <m:t>𝟏𝟑𝟔</m:t>
                      </m:r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𝑿𝒆</m:t>
                      </m:r>
                      <m:r>
                        <a:rPr lang="en-US" sz="2000" b="1" i="1">
                          <a:solidFill>
                            <a:schemeClr val="tx1"/>
                          </a:solidFill>
                          <a:latin typeface="Cambria Math"/>
                        </a:rPr>
                        <m:t> →</m:t>
                      </m:r>
                      <m:r>
                        <a:rPr lang="en-US" sz="2000" b="1" i="1" baseline="30000">
                          <a:latin typeface="Cambria Math"/>
                        </a:rPr>
                        <m:t>𝟏𝟑𝟔</m:t>
                      </m:r>
                      <m:r>
                        <a:rPr lang="en-US" sz="2000" b="1" i="1">
                          <a:solidFill>
                            <a:schemeClr val="tx1"/>
                          </a:solidFill>
                          <a:latin typeface="Cambria Math"/>
                        </a:rPr>
                        <m:t>𝑩𝒂</m:t>
                      </m:r>
                      <m:r>
                        <a:rPr lang="en-US" sz="2000" b="1" i="1" baseline="30000" smtClean="0">
                          <a:solidFill>
                            <a:schemeClr val="tx1"/>
                          </a:solidFill>
                          <a:latin typeface="Cambria Math"/>
                        </a:rPr>
                        <m:t>+</m:t>
                      </m:r>
                      <m:r>
                        <a:rPr lang="en-US" sz="2000" b="1" i="1" baseline="30000">
                          <a:solidFill>
                            <a:schemeClr val="tx1"/>
                          </a:solidFill>
                          <a:latin typeface="Cambria Math"/>
                        </a:rPr>
                        <m:t>+ </m:t>
                      </m:r>
                      <m:r>
                        <a:rPr lang="en-US" sz="2000" b="1" i="1">
                          <a:solidFill>
                            <a:schemeClr val="tx1"/>
                          </a:solidFill>
                          <a:latin typeface="Cambria Math"/>
                        </a:rPr>
                        <m:t>+</m:t>
                      </m:r>
                      <m:r>
                        <a:rPr lang="en-US" sz="2000" b="1" i="1">
                          <a:solidFill>
                            <a:schemeClr val="tx1"/>
                          </a:solidFill>
                          <a:latin typeface="Cambria Math"/>
                        </a:rPr>
                        <m:t>𝟐</m:t>
                      </m:r>
                      <m:r>
                        <a:rPr lang="en-US" sz="2000" b="1" i="1">
                          <a:solidFill>
                            <a:schemeClr val="tx1"/>
                          </a:solidFill>
                          <a:latin typeface="Cambria Math"/>
                        </a:rPr>
                        <m:t>𝒆</m:t>
                      </m:r>
                      <m:r>
                        <a:rPr lang="en-US" sz="2000" b="1" i="1" baseline="30000">
                          <a:solidFill>
                            <a:schemeClr val="tx1"/>
                          </a:solidFill>
                          <a:latin typeface="Cambria Math"/>
                        </a:rPr>
                        <m:t>−</m:t>
                      </m:r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1573" y="5102780"/>
                <a:ext cx="3128870" cy="400110"/>
              </a:xfrm>
              <a:prstGeom prst="rect">
                <a:avLst/>
              </a:prstGeom>
              <a:blipFill rotWithShape="1">
                <a:blip r:embed="rId4"/>
                <a:stretch>
                  <a:fillRect t="-1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/>
          <p:cNvSpPr txBox="1"/>
          <p:nvPr/>
        </p:nvSpPr>
        <p:spPr>
          <a:xfrm>
            <a:off x="4876800" y="5706070"/>
            <a:ext cx="37861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 smtClean="0">
                <a:solidFill>
                  <a:schemeClr val="accent6">
                    <a:lumMod val="75000"/>
                  </a:schemeClr>
                </a:solidFill>
              </a:rPr>
              <a:t>Will require grabbing/detecting a single Ba</a:t>
            </a:r>
            <a:r>
              <a:rPr lang="en-US" sz="2000" b="1" i="1" baseline="30000" dirty="0" smtClean="0">
                <a:solidFill>
                  <a:schemeClr val="accent6">
                    <a:lumMod val="75000"/>
                  </a:schemeClr>
                </a:solidFill>
              </a:rPr>
              <a:t>+</a:t>
            </a:r>
            <a:r>
              <a:rPr lang="en-US" sz="2000" b="1" i="1" dirty="0" smtClean="0">
                <a:solidFill>
                  <a:schemeClr val="accent6">
                    <a:lumMod val="75000"/>
                  </a:schemeClr>
                </a:solidFill>
              </a:rPr>
              <a:t> out of a macroscopic volume of LXe!</a:t>
            </a:r>
            <a:endParaRPr lang="en-US" sz="2000" b="1" i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930032" y="0"/>
            <a:ext cx="11849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nEXO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206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914400"/>
            <a:ext cx="5266914" cy="518294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324956" y="152400"/>
            <a:ext cx="24753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0</a:t>
            </a:r>
            <a:r>
              <a:rPr lang="el-GR" sz="2800" dirty="0" smtClean="0"/>
              <a:t>νββ</a:t>
            </a:r>
            <a:r>
              <a:rPr lang="en-US" sz="2800" dirty="0" smtClean="0"/>
              <a:t> Sensitivity</a:t>
            </a:r>
            <a:endParaRPr lang="en-US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990600" y="1066799"/>
            <a:ext cx="16485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0000"/>
                </a:solidFill>
              </a:rPr>
              <a:t>Normal Hierarchy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5" name="Right Brace 4"/>
          <p:cNvSpPr/>
          <p:nvPr/>
        </p:nvSpPr>
        <p:spPr>
          <a:xfrm>
            <a:off x="5257800" y="3657600"/>
            <a:ext cx="161514" cy="1066800"/>
          </a:xfrm>
          <a:prstGeom prst="rightBrac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486400" y="3814353"/>
            <a:ext cx="3352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nEXO will probe entire Inverted Hierarchy, and well into Normal Hierarchy with Ba tagging.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200400" y="1066799"/>
            <a:ext cx="16485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CC"/>
                </a:solidFill>
              </a:rPr>
              <a:t>Inverted Hierarchy</a:t>
            </a:r>
            <a:endParaRPr lang="en-US" sz="2000" dirty="0">
              <a:solidFill>
                <a:srgbClr val="0000CC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81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22"/>
          <a:stretch/>
        </p:blipFill>
        <p:spPr>
          <a:xfrm>
            <a:off x="6463018" y="1884517"/>
            <a:ext cx="2043470" cy="4263369"/>
          </a:xfrm>
          <a:prstGeom prst="rect">
            <a:avLst/>
          </a:prstGeom>
        </p:spPr>
      </p:pic>
      <p:sp>
        <p:nvSpPr>
          <p:cNvPr id="61" name="TextBox 60"/>
          <p:cNvSpPr txBox="1"/>
          <p:nvPr/>
        </p:nvSpPr>
        <p:spPr>
          <a:xfrm>
            <a:off x="1801871" y="158395"/>
            <a:ext cx="59636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Barium Tagging in Solid Xenon</a:t>
            </a:r>
            <a:endParaRPr lang="en-US" sz="3600" dirty="0"/>
          </a:p>
        </p:txBody>
      </p:sp>
      <p:sp>
        <p:nvSpPr>
          <p:cNvPr id="48" name="Rectangle 47"/>
          <p:cNvSpPr/>
          <p:nvPr/>
        </p:nvSpPr>
        <p:spPr>
          <a:xfrm>
            <a:off x="194812" y="1431392"/>
            <a:ext cx="3386588" cy="428346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Can 48"/>
          <p:cNvSpPr/>
          <p:nvPr/>
        </p:nvSpPr>
        <p:spPr>
          <a:xfrm>
            <a:off x="562547" y="2220420"/>
            <a:ext cx="2514600" cy="3230991"/>
          </a:xfrm>
          <a:prstGeom prst="can">
            <a:avLst>
              <a:gd name="adj" fmla="val 22519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Can 49"/>
          <p:cNvSpPr/>
          <p:nvPr/>
        </p:nvSpPr>
        <p:spPr>
          <a:xfrm>
            <a:off x="1755194" y="4213620"/>
            <a:ext cx="395417" cy="295516"/>
          </a:xfrm>
          <a:prstGeom prst="can">
            <a:avLst>
              <a:gd name="adj" fmla="val 3067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Can 52"/>
          <p:cNvSpPr>
            <a:spLocks/>
          </p:cNvSpPr>
          <p:nvPr/>
        </p:nvSpPr>
        <p:spPr>
          <a:xfrm>
            <a:off x="1755194" y="2478706"/>
            <a:ext cx="395417" cy="1828800"/>
          </a:xfrm>
          <a:prstGeom prst="can">
            <a:avLst/>
          </a:prstGeom>
          <a:gradFill flip="none" rotWithShape="1">
            <a:gsLst>
              <a:gs pos="0">
                <a:schemeClr val="dk1">
                  <a:tint val="50000"/>
                  <a:satMod val="300000"/>
                  <a:alpha val="37000"/>
                </a:schemeClr>
              </a:gs>
              <a:gs pos="35000">
                <a:schemeClr val="dk1">
                  <a:tint val="37000"/>
                  <a:satMod val="300000"/>
                  <a:alpha val="37000"/>
                </a:schemeClr>
              </a:gs>
              <a:gs pos="100000">
                <a:schemeClr val="dk1">
                  <a:tint val="15000"/>
                  <a:satMod val="350000"/>
                  <a:alpha val="37000"/>
                </a:schemeClr>
              </a:gs>
            </a:gsLst>
            <a:lin ang="16200000" scaled="1"/>
            <a:tileRect/>
          </a:gra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>
            <a:spLocks noChangeAspect="1"/>
          </p:cNvSpPr>
          <p:nvPr/>
        </p:nvSpPr>
        <p:spPr>
          <a:xfrm>
            <a:off x="1917169" y="4349923"/>
            <a:ext cx="81431" cy="8179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/>
          <p:cNvSpPr txBox="1"/>
          <p:nvPr/>
        </p:nvSpPr>
        <p:spPr>
          <a:xfrm>
            <a:off x="1056761" y="4474677"/>
            <a:ext cx="8380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i="1" dirty="0" smtClean="0">
                <a:solidFill>
                  <a:srgbClr val="FF0000"/>
                </a:solidFill>
              </a:rPr>
              <a:t>Ba</a:t>
            </a:r>
            <a:r>
              <a:rPr lang="en-US" sz="1600" b="1" i="1" baseline="30000" dirty="0" smtClean="0">
                <a:solidFill>
                  <a:srgbClr val="FF0000"/>
                </a:solidFill>
              </a:rPr>
              <a:t>+</a:t>
            </a:r>
            <a:r>
              <a:rPr lang="en-US" sz="1600" b="1" i="1" dirty="0" smtClean="0">
                <a:solidFill>
                  <a:srgbClr val="FF0000"/>
                </a:solidFill>
              </a:rPr>
              <a:t> ion</a:t>
            </a:r>
            <a:endParaRPr lang="en-US" sz="1800" b="1" i="1" dirty="0">
              <a:solidFill>
                <a:srgbClr val="FF0000"/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651493" y="4016202"/>
            <a:ext cx="981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i="1" dirty="0">
                <a:solidFill>
                  <a:schemeClr val="accent1">
                    <a:lumMod val="75000"/>
                  </a:schemeClr>
                </a:solidFill>
              </a:rPr>
              <a:t>s</a:t>
            </a:r>
            <a:r>
              <a:rPr lang="en-US" sz="1800" b="1" i="1" dirty="0" smtClean="0">
                <a:solidFill>
                  <a:schemeClr val="accent1">
                    <a:lumMod val="75000"/>
                  </a:schemeClr>
                </a:solidFill>
              </a:rPr>
              <a:t>olid Xe</a:t>
            </a:r>
            <a:endParaRPr lang="en-US" sz="2000" b="1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60" name="Straight Arrow Connector 59"/>
          <p:cNvCxnSpPr/>
          <p:nvPr/>
        </p:nvCxnSpPr>
        <p:spPr>
          <a:xfrm>
            <a:off x="1547271" y="4246722"/>
            <a:ext cx="245275" cy="116757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Explosion 2 61"/>
          <p:cNvSpPr/>
          <p:nvPr/>
        </p:nvSpPr>
        <p:spPr>
          <a:xfrm>
            <a:off x="1825005" y="4721584"/>
            <a:ext cx="312773" cy="314554"/>
          </a:xfrm>
          <a:prstGeom prst="irregularSeal2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/>
          <p:cNvSpPr txBox="1"/>
          <p:nvPr/>
        </p:nvSpPr>
        <p:spPr>
          <a:xfrm>
            <a:off x="2167981" y="4574953"/>
            <a:ext cx="866183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dirty="0" smtClean="0">
                <a:solidFill>
                  <a:srgbClr val="FF0000"/>
                </a:solidFill>
              </a:rPr>
              <a:t>O</a:t>
            </a:r>
            <a:r>
              <a:rPr lang="en-US" sz="1600" b="1" i="1" dirty="0" smtClean="0">
                <a:solidFill>
                  <a:srgbClr val="FF0000"/>
                </a:solidFill>
                <a:latin typeface="Symbol" charset="2"/>
                <a:cs typeface="Symbol" charset="2"/>
              </a:rPr>
              <a:t>nbb</a:t>
            </a:r>
            <a:r>
              <a:rPr lang="en-US" sz="1600" b="1" i="1" dirty="0" smtClean="0">
                <a:solidFill>
                  <a:srgbClr val="FF0000"/>
                </a:solidFill>
              </a:rPr>
              <a:t> decay</a:t>
            </a:r>
            <a:endParaRPr lang="en-US" sz="1800" b="1" i="1" dirty="0">
              <a:solidFill>
                <a:srgbClr val="FF0000"/>
              </a:solidFill>
            </a:endParaRPr>
          </a:p>
        </p:txBody>
      </p:sp>
      <p:sp>
        <p:nvSpPr>
          <p:cNvPr id="64" name="Can 63"/>
          <p:cNvSpPr>
            <a:spLocks/>
          </p:cNvSpPr>
          <p:nvPr/>
        </p:nvSpPr>
        <p:spPr>
          <a:xfrm>
            <a:off x="1755193" y="1846836"/>
            <a:ext cx="395417" cy="731520"/>
          </a:xfrm>
          <a:prstGeom prst="can">
            <a:avLst/>
          </a:prstGeom>
          <a:gradFill flip="none" rotWithShape="1">
            <a:gsLst>
              <a:gs pos="0">
                <a:schemeClr val="dk1">
                  <a:tint val="50000"/>
                  <a:satMod val="300000"/>
                </a:schemeClr>
              </a:gs>
              <a:gs pos="35000">
                <a:schemeClr val="dk1">
                  <a:tint val="37000"/>
                  <a:satMod val="300000"/>
                </a:schemeClr>
              </a:gs>
              <a:gs pos="100000">
                <a:schemeClr val="dk1">
                  <a:tint val="15000"/>
                  <a:satMod val="350000"/>
                </a:schemeClr>
              </a:gs>
            </a:gsLst>
            <a:lin ang="16200000" scaled="1"/>
            <a:tileRect/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Straight Arrow Connector 64"/>
          <p:cNvCxnSpPr/>
          <p:nvPr/>
        </p:nvCxnSpPr>
        <p:spPr>
          <a:xfrm flipV="1">
            <a:off x="1954877" y="4452854"/>
            <a:ext cx="0" cy="413407"/>
          </a:xfrm>
          <a:prstGeom prst="straightConnector1">
            <a:avLst/>
          </a:prstGeom>
          <a:ln>
            <a:solidFill>
              <a:srgbClr val="FF0000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633379" y="2857684"/>
            <a:ext cx="10558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i="1" dirty="0" smtClean="0">
                <a:solidFill>
                  <a:schemeClr val="accent1">
                    <a:lumMod val="75000"/>
                  </a:schemeClr>
                </a:solidFill>
              </a:rPr>
              <a:t>liquid Xe TPC</a:t>
            </a:r>
            <a:endParaRPr lang="en-US" sz="2000" b="1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1315170" y="1419138"/>
            <a:ext cx="1351652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chemeClr val="accent6"/>
                </a:solidFill>
              </a:rPr>
              <a:t>Cold probe</a:t>
            </a:r>
            <a:endParaRPr lang="en-US" sz="2000" b="1" dirty="0">
              <a:solidFill>
                <a:schemeClr val="accent6"/>
              </a:solidFill>
            </a:endParaRPr>
          </a:p>
        </p:txBody>
      </p:sp>
      <p:grpSp>
        <p:nvGrpSpPr>
          <p:cNvPr id="68" name="Group 67"/>
          <p:cNvGrpSpPr/>
          <p:nvPr/>
        </p:nvGrpSpPr>
        <p:grpSpPr>
          <a:xfrm>
            <a:off x="3438658" y="838200"/>
            <a:ext cx="2542501" cy="5838908"/>
            <a:chOff x="3438658" y="513431"/>
            <a:chExt cx="2542501" cy="5838908"/>
          </a:xfrm>
        </p:grpSpPr>
        <p:sp>
          <p:nvSpPr>
            <p:cNvPr id="69" name="Can 68"/>
            <p:cNvSpPr/>
            <p:nvPr/>
          </p:nvSpPr>
          <p:spPr>
            <a:xfrm>
              <a:off x="3893746" y="5141723"/>
              <a:ext cx="1559638" cy="841284"/>
            </a:xfrm>
            <a:prstGeom prst="can">
              <a:avLst>
                <a:gd name="adj" fmla="val 50000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Can 69"/>
            <p:cNvSpPr/>
            <p:nvPr/>
          </p:nvSpPr>
          <p:spPr>
            <a:xfrm>
              <a:off x="3893746" y="1126093"/>
              <a:ext cx="1559638" cy="4405287"/>
            </a:xfrm>
            <a:prstGeom prst="can">
              <a:avLst/>
            </a:prstGeom>
            <a:gradFill flip="none" rotWithShape="1">
              <a:gsLst>
                <a:gs pos="0">
                  <a:schemeClr val="dk1">
                    <a:tint val="50000"/>
                    <a:satMod val="300000"/>
                    <a:alpha val="61000"/>
                  </a:schemeClr>
                </a:gs>
                <a:gs pos="35000">
                  <a:schemeClr val="dk1">
                    <a:tint val="37000"/>
                    <a:satMod val="300000"/>
                    <a:alpha val="61000"/>
                  </a:schemeClr>
                </a:gs>
                <a:gs pos="100000">
                  <a:schemeClr val="dk1">
                    <a:tint val="15000"/>
                    <a:satMod val="350000"/>
                    <a:alpha val="61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Can 70"/>
            <p:cNvSpPr/>
            <p:nvPr/>
          </p:nvSpPr>
          <p:spPr>
            <a:xfrm>
              <a:off x="5203553" y="1050941"/>
              <a:ext cx="136763" cy="3739938"/>
            </a:xfrm>
            <a:prstGeom prst="can">
              <a:avLst/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4700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0" scaled="1"/>
              <a:tileRect/>
            </a:gra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Can 71"/>
            <p:cNvSpPr/>
            <p:nvPr/>
          </p:nvSpPr>
          <p:spPr>
            <a:xfrm>
              <a:off x="4059235" y="1038686"/>
              <a:ext cx="136763" cy="3792718"/>
            </a:xfrm>
            <a:prstGeom prst="can">
              <a:avLst/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100000">
                  <a:schemeClr val="bg1">
                    <a:lumMod val="75000"/>
                  </a:schemeClr>
                </a:gs>
                <a:gs pos="5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Isosceles Triangle 72"/>
            <p:cNvSpPr>
              <a:spLocks noChangeAspect="1"/>
            </p:cNvSpPr>
            <p:nvPr/>
          </p:nvSpPr>
          <p:spPr>
            <a:xfrm rot="16200000" flipH="1">
              <a:off x="4061270" y="4780135"/>
              <a:ext cx="231275" cy="425107"/>
            </a:xfrm>
            <a:prstGeom prst="triangl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Isosceles Triangle 73"/>
            <p:cNvSpPr>
              <a:spLocks noChangeAspect="1"/>
            </p:cNvSpPr>
            <p:nvPr/>
          </p:nvSpPr>
          <p:spPr>
            <a:xfrm rot="5400000">
              <a:off x="5125193" y="4742769"/>
              <a:ext cx="231275" cy="425107"/>
            </a:xfrm>
            <a:prstGeom prst="triangl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5" name="Straight Arrow Connector 74"/>
            <p:cNvCxnSpPr/>
            <p:nvPr/>
          </p:nvCxnSpPr>
          <p:spPr>
            <a:xfrm flipH="1">
              <a:off x="4718158" y="4750694"/>
              <a:ext cx="578889" cy="1219253"/>
            </a:xfrm>
            <a:prstGeom prst="straightConnector1">
              <a:avLst/>
            </a:prstGeom>
            <a:ln w="57150" cmpd="sng">
              <a:solidFill>
                <a:srgbClr val="008000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/>
            <p:cNvCxnSpPr/>
            <p:nvPr/>
          </p:nvCxnSpPr>
          <p:spPr>
            <a:xfrm flipH="1" flipV="1">
              <a:off x="4140139" y="4750694"/>
              <a:ext cx="578889" cy="1219253"/>
            </a:xfrm>
            <a:prstGeom prst="straightConnector1">
              <a:avLst/>
            </a:prstGeom>
            <a:ln w="76200" cmpd="sng">
              <a:solidFill>
                <a:srgbClr val="008000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/>
            <p:cNvCxnSpPr/>
            <p:nvPr/>
          </p:nvCxnSpPr>
          <p:spPr>
            <a:xfrm flipH="1" flipV="1">
              <a:off x="4697623" y="4703599"/>
              <a:ext cx="0" cy="725966"/>
            </a:xfrm>
            <a:prstGeom prst="straightConnector1">
              <a:avLst/>
            </a:prstGeom>
            <a:ln>
              <a:solidFill>
                <a:srgbClr val="FFFF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/>
            <p:cNvCxnSpPr/>
            <p:nvPr/>
          </p:nvCxnSpPr>
          <p:spPr>
            <a:xfrm flipV="1">
              <a:off x="4843801" y="4745884"/>
              <a:ext cx="184477" cy="726487"/>
            </a:xfrm>
            <a:prstGeom prst="straightConnector1">
              <a:avLst/>
            </a:prstGeom>
            <a:ln>
              <a:solidFill>
                <a:srgbClr val="FFFF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/>
            <p:cNvCxnSpPr/>
            <p:nvPr/>
          </p:nvCxnSpPr>
          <p:spPr>
            <a:xfrm flipH="1" flipV="1">
              <a:off x="4389461" y="4707718"/>
              <a:ext cx="184477" cy="726487"/>
            </a:xfrm>
            <a:prstGeom prst="straightConnector1">
              <a:avLst/>
            </a:prstGeom>
            <a:ln>
              <a:solidFill>
                <a:srgbClr val="FFFF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/>
            <p:cNvCxnSpPr/>
            <p:nvPr/>
          </p:nvCxnSpPr>
          <p:spPr>
            <a:xfrm flipH="1">
              <a:off x="4689316" y="1949694"/>
              <a:ext cx="0" cy="2525268"/>
            </a:xfrm>
            <a:prstGeom prst="straightConnector1">
              <a:avLst/>
            </a:prstGeom>
            <a:ln>
              <a:solidFill>
                <a:srgbClr val="FFFF00"/>
              </a:solidFill>
              <a:headEnd type="triangl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/>
            <p:cNvCxnSpPr/>
            <p:nvPr/>
          </p:nvCxnSpPr>
          <p:spPr>
            <a:xfrm>
              <a:off x="4720291" y="1918049"/>
              <a:ext cx="268081" cy="2568840"/>
            </a:xfrm>
            <a:prstGeom prst="straightConnector1">
              <a:avLst/>
            </a:prstGeom>
            <a:ln>
              <a:solidFill>
                <a:srgbClr val="FFFF00"/>
              </a:solidFill>
              <a:headEnd type="triangl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/>
            <p:cNvCxnSpPr/>
            <p:nvPr/>
          </p:nvCxnSpPr>
          <p:spPr>
            <a:xfrm flipH="1">
              <a:off x="4381154" y="1910106"/>
              <a:ext cx="268081" cy="2575703"/>
            </a:xfrm>
            <a:prstGeom prst="straightConnector1">
              <a:avLst/>
            </a:prstGeom>
            <a:ln>
              <a:solidFill>
                <a:srgbClr val="FFFF00"/>
              </a:solidFill>
              <a:headEnd type="triangl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Rectangle 82"/>
            <p:cNvSpPr/>
            <p:nvPr/>
          </p:nvSpPr>
          <p:spPr>
            <a:xfrm>
              <a:off x="4319917" y="1800796"/>
              <a:ext cx="737291" cy="109310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4378234" y="1444559"/>
              <a:ext cx="615974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000" b="1" dirty="0" smtClean="0">
                  <a:solidFill>
                    <a:schemeClr val="accent6"/>
                  </a:solidFill>
                </a:rPr>
                <a:t>CCD</a:t>
              </a:r>
              <a:endParaRPr lang="en-US" sz="2000" b="1" dirty="0">
                <a:solidFill>
                  <a:schemeClr val="accent6"/>
                </a:solidFill>
              </a:endParaRPr>
            </a:p>
          </p:txBody>
        </p:sp>
        <p:cxnSp>
          <p:nvCxnSpPr>
            <p:cNvPr id="85" name="Straight Arrow Connector 84"/>
            <p:cNvCxnSpPr/>
            <p:nvPr/>
          </p:nvCxnSpPr>
          <p:spPr>
            <a:xfrm>
              <a:off x="5274006" y="896882"/>
              <a:ext cx="0" cy="3900518"/>
            </a:xfrm>
            <a:prstGeom prst="straightConnector1">
              <a:avLst/>
            </a:prstGeom>
            <a:ln>
              <a:solidFill>
                <a:srgbClr val="008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Arrow Connector 85"/>
            <p:cNvCxnSpPr/>
            <p:nvPr/>
          </p:nvCxnSpPr>
          <p:spPr>
            <a:xfrm flipV="1">
              <a:off x="4140139" y="830860"/>
              <a:ext cx="0" cy="4032275"/>
            </a:xfrm>
            <a:prstGeom prst="straightConnector1">
              <a:avLst/>
            </a:prstGeom>
            <a:ln>
              <a:solidFill>
                <a:srgbClr val="008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Oval 86"/>
            <p:cNvSpPr/>
            <p:nvPr/>
          </p:nvSpPr>
          <p:spPr>
            <a:xfrm>
              <a:off x="4273772" y="4521864"/>
              <a:ext cx="852493" cy="13483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5365285" y="941427"/>
              <a:ext cx="6158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i="1" dirty="0" smtClean="0"/>
                <a:t>fiber</a:t>
              </a:r>
              <a:endParaRPr lang="en-US" sz="2000" i="1" dirty="0"/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4988372" y="5879214"/>
              <a:ext cx="9817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i="1" dirty="0">
                  <a:solidFill>
                    <a:schemeClr val="accent1">
                      <a:lumMod val="75000"/>
                    </a:schemeClr>
                  </a:solidFill>
                </a:rPr>
                <a:t>s</a:t>
              </a:r>
              <a:r>
                <a:rPr lang="en-US" sz="1800" b="1" i="1" dirty="0" smtClean="0">
                  <a:solidFill>
                    <a:schemeClr val="accent1">
                      <a:lumMod val="75000"/>
                    </a:schemeClr>
                  </a:solidFill>
                </a:rPr>
                <a:t>olid </a:t>
              </a:r>
              <a:r>
                <a:rPr lang="en-US" sz="1800" b="1" i="1" dirty="0" err="1" smtClean="0">
                  <a:solidFill>
                    <a:schemeClr val="accent1">
                      <a:lumMod val="75000"/>
                    </a:schemeClr>
                  </a:solidFill>
                </a:rPr>
                <a:t>Xe</a:t>
              </a:r>
              <a:endParaRPr lang="en-US" sz="2000" b="1" i="1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4928432" y="513431"/>
              <a:ext cx="6351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i="1" dirty="0" smtClean="0"/>
                <a:t>laser</a:t>
              </a:r>
              <a:endParaRPr lang="en-US" sz="2000" i="1" dirty="0"/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3438658" y="5983007"/>
              <a:ext cx="9213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i="1" dirty="0" smtClean="0">
                  <a:solidFill>
                    <a:srgbClr val="FF0000"/>
                  </a:solidFill>
                </a:rPr>
                <a:t>Ba</a:t>
              </a:r>
              <a:r>
                <a:rPr lang="en-US" sz="1800" b="1" i="1" baseline="30000" dirty="0" smtClean="0">
                  <a:solidFill>
                    <a:srgbClr val="FF0000"/>
                  </a:solidFill>
                </a:rPr>
                <a:t>+</a:t>
              </a:r>
              <a:r>
                <a:rPr lang="en-US" sz="1800" b="1" i="1" dirty="0" smtClean="0">
                  <a:solidFill>
                    <a:srgbClr val="FF0000"/>
                  </a:solidFill>
                </a:rPr>
                <a:t> ion</a:t>
              </a:r>
              <a:endParaRPr lang="en-US" sz="2000" b="1" i="1" dirty="0">
                <a:solidFill>
                  <a:srgbClr val="FF0000"/>
                </a:solidFill>
              </a:endParaRPr>
            </a:p>
          </p:txBody>
        </p:sp>
        <p:sp>
          <p:nvSpPr>
            <p:cNvPr id="92" name="Oval 91"/>
            <p:cNvSpPr>
              <a:spLocks noChangeAspect="1"/>
            </p:cNvSpPr>
            <p:nvPr/>
          </p:nvSpPr>
          <p:spPr>
            <a:xfrm>
              <a:off x="4642127" y="5637215"/>
              <a:ext cx="154587" cy="15527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3" name="Straight Connector 92"/>
            <p:cNvCxnSpPr/>
            <p:nvPr/>
          </p:nvCxnSpPr>
          <p:spPr>
            <a:xfrm>
              <a:off x="4059235" y="1444559"/>
              <a:ext cx="155051" cy="37612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/>
            <p:nvPr/>
          </p:nvCxnSpPr>
          <p:spPr>
            <a:xfrm flipH="1">
              <a:off x="5203553" y="1419138"/>
              <a:ext cx="155051" cy="46756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/>
            <p:nvPr/>
          </p:nvCxnSpPr>
          <p:spPr>
            <a:xfrm flipV="1">
              <a:off x="4102580" y="5792490"/>
              <a:ext cx="412614" cy="266717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6" name="Straight Arrow Connector 95"/>
          <p:cNvCxnSpPr/>
          <p:nvPr/>
        </p:nvCxnSpPr>
        <p:spPr>
          <a:xfrm>
            <a:off x="5633723" y="2590800"/>
            <a:ext cx="843277" cy="433390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/>
          <p:cNvCxnSpPr/>
          <p:nvPr/>
        </p:nvCxnSpPr>
        <p:spPr>
          <a:xfrm>
            <a:off x="2438400" y="3835915"/>
            <a:ext cx="1295400" cy="0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6629400" y="1422678"/>
            <a:ext cx="1981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C00000"/>
                </a:solidFill>
              </a:rPr>
              <a:t>≤ 1 Ba atom in SXe in focused laser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18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424897" y="6183868"/>
            <a:ext cx="277550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Ba</a:t>
            </a:r>
            <a:r>
              <a:rPr lang="en-US" baseline="30000" dirty="0" smtClean="0">
                <a:solidFill>
                  <a:schemeClr val="bg1"/>
                </a:solidFill>
              </a:rPr>
              <a:t>++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sz="1200" b="1" dirty="0" smtClean="0">
                <a:solidFill>
                  <a:schemeClr val="bg1"/>
                </a:solidFill>
                <a:sym typeface="Wingdings" panose="05000000000000000000" pitchFamily="2" charset="2"/>
              </a:rPr>
              <a:t>→</a:t>
            </a:r>
            <a:r>
              <a:rPr lang="en-US" dirty="0" smtClean="0">
                <a:solidFill>
                  <a:schemeClr val="bg1"/>
                </a:solidFill>
                <a:sym typeface="Wingdings" panose="05000000000000000000" pitchFamily="2" charset="2"/>
              </a:rPr>
              <a:t> Ba</a:t>
            </a:r>
            <a:r>
              <a:rPr lang="en-US" baseline="30000" dirty="0" smtClean="0">
                <a:solidFill>
                  <a:schemeClr val="bg1"/>
                </a:solidFill>
                <a:sym typeface="Wingdings" panose="05000000000000000000" pitchFamily="2" charset="2"/>
              </a:rPr>
              <a:t>+</a:t>
            </a:r>
            <a:r>
              <a:rPr lang="en-US" dirty="0" smtClean="0">
                <a:solidFill>
                  <a:schemeClr val="bg1"/>
                </a:solidFill>
                <a:sym typeface="Wingdings" panose="05000000000000000000" pitchFamily="2" charset="2"/>
              </a:rPr>
              <a:t> expected in LXe 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2910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Rectangle 100"/>
          <p:cNvSpPr/>
          <p:nvPr/>
        </p:nvSpPr>
        <p:spPr>
          <a:xfrm>
            <a:off x="6019800" y="2341514"/>
            <a:ext cx="228600" cy="32353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838200" y="2428863"/>
            <a:ext cx="349570" cy="19050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805696" y="2501253"/>
            <a:ext cx="414578" cy="457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953074" y="2412671"/>
            <a:ext cx="0" cy="222883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1071946" y="2412671"/>
            <a:ext cx="0" cy="222883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/>
          <p:cNvSpPr/>
          <p:nvPr/>
        </p:nvSpPr>
        <p:spPr>
          <a:xfrm>
            <a:off x="4770665" y="2427090"/>
            <a:ext cx="500902" cy="19050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4738162" y="2499480"/>
            <a:ext cx="414578" cy="457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7" name="Straight Connector 56"/>
          <p:cNvCxnSpPr/>
          <p:nvPr/>
        </p:nvCxnSpPr>
        <p:spPr>
          <a:xfrm>
            <a:off x="4885540" y="2410898"/>
            <a:ext cx="0" cy="222883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5038205" y="2410898"/>
            <a:ext cx="0" cy="222883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5157503" y="2414641"/>
            <a:ext cx="0" cy="222883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5271567" y="2441480"/>
            <a:ext cx="0" cy="16172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/>
          <p:cNvCxnSpPr/>
          <p:nvPr/>
        </p:nvCxnSpPr>
        <p:spPr>
          <a:xfrm>
            <a:off x="647268" y="2525675"/>
            <a:ext cx="7892803" cy="0"/>
          </a:xfrm>
          <a:prstGeom prst="straightConnector1">
            <a:avLst/>
          </a:prstGeom>
          <a:ln w="28575">
            <a:solidFill>
              <a:srgbClr val="FFC000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H="1">
            <a:off x="2541596" y="2428863"/>
            <a:ext cx="354004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H="1">
            <a:off x="2540017" y="2619363"/>
            <a:ext cx="354004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2057400" y="76200"/>
            <a:ext cx="513897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/>
              <a:t>Ion Beam</a:t>
            </a:r>
          </a:p>
          <a:p>
            <a:pPr algn="ctr"/>
            <a:r>
              <a:rPr lang="en-US" sz="2400" i="1" dirty="0" smtClean="0"/>
              <a:t>for depositing Ba</a:t>
            </a:r>
            <a:r>
              <a:rPr lang="en-US" sz="2400" i="1" baseline="30000" dirty="0" smtClean="0"/>
              <a:t>+</a:t>
            </a:r>
            <a:r>
              <a:rPr lang="en-US" sz="2400" i="1" dirty="0" smtClean="0"/>
              <a:t> ions into Solid Xenon</a:t>
            </a:r>
            <a:endParaRPr lang="en-US" sz="2400" i="1" dirty="0"/>
          </a:p>
        </p:txBody>
      </p:sp>
      <p:cxnSp>
        <p:nvCxnSpPr>
          <p:cNvPr id="41" name="Straight Connector 40"/>
          <p:cNvCxnSpPr/>
          <p:nvPr/>
        </p:nvCxnSpPr>
        <p:spPr>
          <a:xfrm>
            <a:off x="2661978" y="2412671"/>
            <a:ext cx="0" cy="222883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2780850" y="2412671"/>
            <a:ext cx="0" cy="222883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>
            <a:off x="4072149" y="2438046"/>
            <a:ext cx="354004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H="1">
            <a:off x="4070570" y="2628546"/>
            <a:ext cx="354004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4192531" y="2421854"/>
            <a:ext cx="0" cy="222883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>
            <a:off x="4311403" y="2421854"/>
            <a:ext cx="0" cy="222883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68"/>
          <p:cNvSpPr/>
          <p:nvPr/>
        </p:nvSpPr>
        <p:spPr>
          <a:xfrm>
            <a:off x="7720445" y="2638312"/>
            <a:ext cx="57150" cy="63828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Freeform 69"/>
          <p:cNvSpPr/>
          <p:nvPr/>
        </p:nvSpPr>
        <p:spPr>
          <a:xfrm>
            <a:off x="7543800" y="2327312"/>
            <a:ext cx="345364" cy="396725"/>
          </a:xfrm>
          <a:custGeom>
            <a:avLst/>
            <a:gdLst>
              <a:gd name="connsiteX0" fmla="*/ 0 w 863125"/>
              <a:gd name="connsiteY0" fmla="*/ 0 h 1204957"/>
              <a:gd name="connsiteX1" fmla="*/ 863125 w 863125"/>
              <a:gd name="connsiteY1" fmla="*/ 0 h 1204957"/>
              <a:gd name="connsiteX2" fmla="*/ 863125 w 863125"/>
              <a:gd name="connsiteY2" fmla="*/ 1204957 h 1204957"/>
              <a:gd name="connsiteX3" fmla="*/ 17091 w 863125"/>
              <a:gd name="connsiteY3" fmla="*/ 1204957 h 1204957"/>
              <a:gd name="connsiteX4" fmla="*/ 17091 w 863125"/>
              <a:gd name="connsiteY4" fmla="*/ 957129 h 1204957"/>
              <a:gd name="connsiteX5" fmla="*/ 393106 w 863125"/>
              <a:gd name="connsiteY5" fmla="*/ 957129 h 1204957"/>
              <a:gd name="connsiteX6" fmla="*/ 546931 w 863125"/>
              <a:gd name="connsiteY6" fmla="*/ 803304 h 1204957"/>
              <a:gd name="connsiteX7" fmla="*/ 546931 w 863125"/>
              <a:gd name="connsiteY7" fmla="*/ 384561 h 1204957"/>
              <a:gd name="connsiteX8" fmla="*/ 410198 w 863125"/>
              <a:gd name="connsiteY8" fmla="*/ 247828 h 1204957"/>
              <a:gd name="connsiteX9" fmla="*/ 8546 w 863125"/>
              <a:gd name="connsiteY9" fmla="*/ 247828 h 1204957"/>
              <a:gd name="connsiteX10" fmla="*/ 0 w 863125"/>
              <a:gd name="connsiteY10" fmla="*/ 0 h 1204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63125" h="1204957">
                <a:moveTo>
                  <a:pt x="0" y="0"/>
                </a:moveTo>
                <a:lnTo>
                  <a:pt x="863125" y="0"/>
                </a:lnTo>
                <a:lnTo>
                  <a:pt x="863125" y="1204957"/>
                </a:lnTo>
                <a:lnTo>
                  <a:pt x="17091" y="1204957"/>
                </a:lnTo>
                <a:lnTo>
                  <a:pt x="17091" y="957129"/>
                </a:lnTo>
                <a:lnTo>
                  <a:pt x="393106" y="957129"/>
                </a:lnTo>
                <a:lnTo>
                  <a:pt x="546931" y="803304"/>
                </a:lnTo>
                <a:lnTo>
                  <a:pt x="546931" y="384561"/>
                </a:lnTo>
                <a:lnTo>
                  <a:pt x="410198" y="247828"/>
                </a:lnTo>
                <a:lnTo>
                  <a:pt x="8546" y="247828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1371600" y="2429814"/>
            <a:ext cx="457200" cy="19172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Flowchart: Direct Access Storage 86"/>
          <p:cNvSpPr/>
          <p:nvPr/>
        </p:nvSpPr>
        <p:spPr>
          <a:xfrm>
            <a:off x="222245" y="2370227"/>
            <a:ext cx="482617" cy="310896"/>
          </a:xfrm>
          <a:prstGeom prst="flowChartMagneticDrum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Cube 87"/>
          <p:cNvSpPr/>
          <p:nvPr/>
        </p:nvSpPr>
        <p:spPr>
          <a:xfrm>
            <a:off x="1930906" y="2395426"/>
            <a:ext cx="457200" cy="291427"/>
          </a:xfrm>
          <a:prstGeom prst="cub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/>
          <p:cNvSpPr/>
          <p:nvPr/>
        </p:nvSpPr>
        <p:spPr>
          <a:xfrm>
            <a:off x="6798828" y="2205920"/>
            <a:ext cx="266959" cy="65256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/>
          <p:cNvSpPr/>
          <p:nvPr/>
        </p:nvSpPr>
        <p:spPr>
          <a:xfrm>
            <a:off x="6871646" y="2343482"/>
            <a:ext cx="121321" cy="377442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/>
          <p:cNvSpPr/>
          <p:nvPr/>
        </p:nvSpPr>
        <p:spPr>
          <a:xfrm>
            <a:off x="6990075" y="2205920"/>
            <a:ext cx="266959" cy="65256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/>
          <p:cNvSpPr/>
          <p:nvPr/>
        </p:nvSpPr>
        <p:spPr>
          <a:xfrm>
            <a:off x="7062893" y="2343482"/>
            <a:ext cx="121321" cy="377442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/>
          <p:cNvSpPr/>
          <p:nvPr/>
        </p:nvSpPr>
        <p:spPr>
          <a:xfrm>
            <a:off x="7184212" y="2199390"/>
            <a:ext cx="266959" cy="65256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/>
          <p:cNvSpPr/>
          <p:nvPr/>
        </p:nvSpPr>
        <p:spPr>
          <a:xfrm>
            <a:off x="7257030" y="2336952"/>
            <a:ext cx="121321" cy="377442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3224645" y="2642871"/>
            <a:ext cx="57150" cy="63372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Freeform 96"/>
          <p:cNvSpPr/>
          <p:nvPr/>
        </p:nvSpPr>
        <p:spPr>
          <a:xfrm>
            <a:off x="3048000" y="2331871"/>
            <a:ext cx="345364" cy="396725"/>
          </a:xfrm>
          <a:custGeom>
            <a:avLst/>
            <a:gdLst>
              <a:gd name="connsiteX0" fmla="*/ 0 w 863125"/>
              <a:gd name="connsiteY0" fmla="*/ 0 h 1204957"/>
              <a:gd name="connsiteX1" fmla="*/ 863125 w 863125"/>
              <a:gd name="connsiteY1" fmla="*/ 0 h 1204957"/>
              <a:gd name="connsiteX2" fmla="*/ 863125 w 863125"/>
              <a:gd name="connsiteY2" fmla="*/ 1204957 h 1204957"/>
              <a:gd name="connsiteX3" fmla="*/ 17091 w 863125"/>
              <a:gd name="connsiteY3" fmla="*/ 1204957 h 1204957"/>
              <a:gd name="connsiteX4" fmla="*/ 17091 w 863125"/>
              <a:gd name="connsiteY4" fmla="*/ 957129 h 1204957"/>
              <a:gd name="connsiteX5" fmla="*/ 393106 w 863125"/>
              <a:gd name="connsiteY5" fmla="*/ 957129 h 1204957"/>
              <a:gd name="connsiteX6" fmla="*/ 546931 w 863125"/>
              <a:gd name="connsiteY6" fmla="*/ 803304 h 1204957"/>
              <a:gd name="connsiteX7" fmla="*/ 546931 w 863125"/>
              <a:gd name="connsiteY7" fmla="*/ 384561 h 1204957"/>
              <a:gd name="connsiteX8" fmla="*/ 410198 w 863125"/>
              <a:gd name="connsiteY8" fmla="*/ 247828 h 1204957"/>
              <a:gd name="connsiteX9" fmla="*/ 8546 w 863125"/>
              <a:gd name="connsiteY9" fmla="*/ 247828 h 1204957"/>
              <a:gd name="connsiteX10" fmla="*/ 0 w 863125"/>
              <a:gd name="connsiteY10" fmla="*/ 0 h 1204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63125" h="1204957">
                <a:moveTo>
                  <a:pt x="0" y="0"/>
                </a:moveTo>
                <a:lnTo>
                  <a:pt x="863125" y="0"/>
                </a:lnTo>
                <a:lnTo>
                  <a:pt x="863125" y="1204957"/>
                </a:lnTo>
                <a:lnTo>
                  <a:pt x="17091" y="1204957"/>
                </a:lnTo>
                <a:lnTo>
                  <a:pt x="17091" y="957129"/>
                </a:lnTo>
                <a:lnTo>
                  <a:pt x="393106" y="957129"/>
                </a:lnTo>
                <a:lnTo>
                  <a:pt x="546931" y="803304"/>
                </a:lnTo>
                <a:lnTo>
                  <a:pt x="546931" y="384561"/>
                </a:lnTo>
                <a:lnTo>
                  <a:pt x="410198" y="247828"/>
                </a:lnTo>
                <a:lnTo>
                  <a:pt x="8546" y="247828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5905500" y="2453463"/>
            <a:ext cx="228600" cy="32353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/>
          <p:cNvSpPr/>
          <p:nvPr/>
        </p:nvSpPr>
        <p:spPr>
          <a:xfrm>
            <a:off x="3624711" y="2434373"/>
            <a:ext cx="294146" cy="19172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5486400" y="2438114"/>
            <a:ext cx="294146" cy="19172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6400800" y="2426822"/>
            <a:ext cx="294146" cy="19172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6" name="Picture 10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 flipH="1">
            <a:off x="8531734" y="2120349"/>
            <a:ext cx="123967" cy="905914"/>
          </a:xfrm>
          <a:prstGeom prst="rect">
            <a:avLst/>
          </a:prstGeom>
        </p:spPr>
      </p:pic>
      <p:sp>
        <p:nvSpPr>
          <p:cNvPr id="120" name="TextBox 119"/>
          <p:cNvSpPr txBox="1"/>
          <p:nvPr/>
        </p:nvSpPr>
        <p:spPr>
          <a:xfrm>
            <a:off x="52113" y="1033041"/>
            <a:ext cx="914033" cy="92333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9900"/>
                </a:solidFill>
              </a:rPr>
              <a:t>Ba</a:t>
            </a:r>
            <a:r>
              <a:rPr lang="en-US" b="1" baseline="30000" dirty="0" smtClean="0">
                <a:solidFill>
                  <a:srgbClr val="009900"/>
                </a:solidFill>
              </a:rPr>
              <a:t>+</a:t>
            </a:r>
            <a:r>
              <a:rPr lang="en-US" b="1" dirty="0" smtClean="0">
                <a:solidFill>
                  <a:srgbClr val="009900"/>
                </a:solidFill>
              </a:rPr>
              <a:t> ion </a:t>
            </a:r>
          </a:p>
          <a:p>
            <a:r>
              <a:rPr lang="en-US" b="1" dirty="0" smtClean="0">
                <a:solidFill>
                  <a:srgbClr val="009900"/>
                </a:solidFill>
              </a:rPr>
              <a:t>source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2000 V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22" name="Straight Arrow Connector 121"/>
          <p:cNvCxnSpPr/>
          <p:nvPr/>
        </p:nvCxnSpPr>
        <p:spPr>
          <a:xfrm>
            <a:off x="452667" y="1956371"/>
            <a:ext cx="0" cy="35705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TextBox 124"/>
          <p:cNvSpPr txBox="1"/>
          <p:nvPr/>
        </p:nvSpPr>
        <p:spPr>
          <a:xfrm>
            <a:off x="1608992" y="1310040"/>
            <a:ext cx="1182118" cy="6463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009900"/>
                </a:solidFill>
              </a:rPr>
              <a:t>E</a:t>
            </a:r>
            <a:r>
              <a:rPr lang="az-Cyrl-AZ" b="1" dirty="0" smtClean="0">
                <a:solidFill>
                  <a:srgbClr val="009900"/>
                </a:solidFill>
              </a:rPr>
              <a:t>х</a:t>
            </a:r>
            <a:r>
              <a:rPr lang="en-US" b="1" dirty="0" smtClean="0">
                <a:solidFill>
                  <a:srgbClr val="009900"/>
                </a:solidFill>
              </a:rPr>
              <a:t>B</a:t>
            </a:r>
          </a:p>
          <a:p>
            <a:pPr algn="ctr"/>
            <a:r>
              <a:rPr lang="en-US" b="1" dirty="0">
                <a:solidFill>
                  <a:srgbClr val="009900"/>
                </a:solidFill>
              </a:rPr>
              <a:t>m</a:t>
            </a:r>
            <a:r>
              <a:rPr lang="en-US" b="1" dirty="0" smtClean="0">
                <a:solidFill>
                  <a:srgbClr val="009900"/>
                </a:solidFill>
              </a:rPr>
              <a:t>ass filter</a:t>
            </a:r>
          </a:p>
        </p:txBody>
      </p:sp>
      <p:cxnSp>
        <p:nvCxnSpPr>
          <p:cNvPr id="126" name="Straight Arrow Connector 125"/>
          <p:cNvCxnSpPr/>
          <p:nvPr/>
        </p:nvCxnSpPr>
        <p:spPr>
          <a:xfrm>
            <a:off x="2154034" y="1956371"/>
            <a:ext cx="0" cy="35705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/>
          <p:cNvCxnSpPr/>
          <p:nvPr/>
        </p:nvCxnSpPr>
        <p:spPr>
          <a:xfrm>
            <a:off x="6888463" y="2521504"/>
            <a:ext cx="87683" cy="1360"/>
          </a:xfrm>
          <a:prstGeom prst="line">
            <a:avLst/>
          </a:prstGeom>
          <a:ln w="28575">
            <a:solidFill>
              <a:srgbClr val="FFC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/>
          <p:cNvCxnSpPr/>
          <p:nvPr/>
        </p:nvCxnSpPr>
        <p:spPr>
          <a:xfrm>
            <a:off x="7079710" y="2523955"/>
            <a:ext cx="87683" cy="1360"/>
          </a:xfrm>
          <a:prstGeom prst="line">
            <a:avLst/>
          </a:prstGeom>
          <a:ln w="28575">
            <a:solidFill>
              <a:srgbClr val="FFC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/>
          <p:cNvCxnSpPr>
            <a:endCxn id="94" idx="6"/>
          </p:cNvCxnSpPr>
          <p:nvPr/>
        </p:nvCxnSpPr>
        <p:spPr>
          <a:xfrm flipV="1">
            <a:off x="7290667" y="2525674"/>
            <a:ext cx="160504" cy="408"/>
          </a:xfrm>
          <a:prstGeom prst="line">
            <a:avLst/>
          </a:prstGeom>
          <a:ln w="28575">
            <a:solidFill>
              <a:srgbClr val="FFC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TextBox 135"/>
          <p:cNvSpPr txBox="1"/>
          <p:nvPr/>
        </p:nvSpPr>
        <p:spPr>
          <a:xfrm>
            <a:off x="5633473" y="1295523"/>
            <a:ext cx="867545" cy="6463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009900"/>
                </a:solidFill>
              </a:rPr>
              <a:t>pulsing</a:t>
            </a:r>
          </a:p>
          <a:p>
            <a:pPr algn="ctr"/>
            <a:r>
              <a:rPr lang="en-US" b="1" dirty="0" smtClean="0">
                <a:solidFill>
                  <a:srgbClr val="009900"/>
                </a:solidFill>
              </a:rPr>
              <a:t>plates</a:t>
            </a:r>
          </a:p>
        </p:txBody>
      </p:sp>
      <p:cxnSp>
        <p:nvCxnSpPr>
          <p:cNvPr id="137" name="Straight Arrow Connector 136"/>
          <p:cNvCxnSpPr/>
          <p:nvPr/>
        </p:nvCxnSpPr>
        <p:spPr>
          <a:xfrm>
            <a:off x="6057870" y="1945987"/>
            <a:ext cx="0" cy="35705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TextBox 137"/>
          <p:cNvSpPr txBox="1"/>
          <p:nvPr/>
        </p:nvSpPr>
        <p:spPr>
          <a:xfrm>
            <a:off x="8000444" y="1288490"/>
            <a:ext cx="1028487" cy="6463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009900"/>
                </a:solidFill>
              </a:rPr>
              <a:t>Sapphire</a:t>
            </a:r>
          </a:p>
          <a:p>
            <a:pPr algn="ctr"/>
            <a:r>
              <a:rPr lang="en-US" b="1" dirty="0" smtClean="0">
                <a:solidFill>
                  <a:srgbClr val="009900"/>
                </a:solidFill>
              </a:rPr>
              <a:t>Window</a:t>
            </a:r>
          </a:p>
        </p:txBody>
      </p:sp>
      <p:cxnSp>
        <p:nvCxnSpPr>
          <p:cNvPr id="139" name="Straight Arrow Connector 138"/>
          <p:cNvCxnSpPr/>
          <p:nvPr/>
        </p:nvCxnSpPr>
        <p:spPr>
          <a:xfrm>
            <a:off x="8514688" y="1945986"/>
            <a:ext cx="0" cy="35705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0" name="Picture 13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46" b="13548"/>
          <a:stretch/>
        </p:blipFill>
        <p:spPr>
          <a:xfrm>
            <a:off x="537536" y="3962399"/>
            <a:ext cx="6816460" cy="2527051"/>
          </a:xfrm>
          <a:prstGeom prst="rect">
            <a:avLst/>
          </a:prstGeom>
          <a:ln w="31750">
            <a:solidFill>
              <a:schemeClr val="tx1">
                <a:lumMod val="85000"/>
                <a:lumOff val="15000"/>
              </a:schemeClr>
            </a:solidFill>
          </a:ln>
        </p:spPr>
      </p:pic>
      <p:cxnSp>
        <p:nvCxnSpPr>
          <p:cNvPr id="141" name="Straight Arrow Connector 140"/>
          <p:cNvCxnSpPr/>
          <p:nvPr/>
        </p:nvCxnSpPr>
        <p:spPr>
          <a:xfrm flipV="1">
            <a:off x="1012985" y="2703157"/>
            <a:ext cx="0" cy="67777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TextBox 142"/>
          <p:cNvSpPr txBox="1"/>
          <p:nvPr/>
        </p:nvSpPr>
        <p:spPr>
          <a:xfrm>
            <a:off x="452667" y="3336872"/>
            <a:ext cx="1165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Acceleration/</a:t>
            </a:r>
          </a:p>
          <a:p>
            <a:pPr algn="ctr"/>
            <a:r>
              <a:rPr lang="en-US" sz="1400" dirty="0" smtClean="0"/>
              <a:t>Einzel Lens</a:t>
            </a:r>
            <a:endParaRPr lang="en-US" sz="1400" dirty="0"/>
          </a:p>
        </p:txBody>
      </p:sp>
      <p:cxnSp>
        <p:nvCxnSpPr>
          <p:cNvPr id="144" name="Straight Arrow Connector 143"/>
          <p:cNvCxnSpPr/>
          <p:nvPr/>
        </p:nvCxnSpPr>
        <p:spPr>
          <a:xfrm flipV="1">
            <a:off x="2709898" y="2703158"/>
            <a:ext cx="0" cy="46545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TextBox 144"/>
          <p:cNvSpPr txBox="1"/>
          <p:nvPr/>
        </p:nvSpPr>
        <p:spPr>
          <a:xfrm>
            <a:off x="2231935" y="3192558"/>
            <a:ext cx="9773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Einzel Lens</a:t>
            </a:r>
            <a:endParaRPr lang="en-US" sz="1400" dirty="0"/>
          </a:p>
        </p:txBody>
      </p:sp>
      <p:cxnSp>
        <p:nvCxnSpPr>
          <p:cNvPr id="146" name="Straight Arrow Connector 145"/>
          <p:cNvCxnSpPr/>
          <p:nvPr/>
        </p:nvCxnSpPr>
        <p:spPr>
          <a:xfrm flipV="1">
            <a:off x="4258157" y="2703158"/>
            <a:ext cx="0" cy="67777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TextBox 146"/>
          <p:cNvSpPr txBox="1"/>
          <p:nvPr/>
        </p:nvSpPr>
        <p:spPr>
          <a:xfrm>
            <a:off x="3786613" y="3394347"/>
            <a:ext cx="9773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Einzel Lens</a:t>
            </a:r>
            <a:endParaRPr lang="en-US" sz="1400" dirty="0"/>
          </a:p>
        </p:txBody>
      </p:sp>
      <p:cxnSp>
        <p:nvCxnSpPr>
          <p:cNvPr id="151" name="Straight Arrow Connector 150"/>
          <p:cNvCxnSpPr/>
          <p:nvPr/>
        </p:nvCxnSpPr>
        <p:spPr>
          <a:xfrm flipV="1">
            <a:off x="1581219" y="2671823"/>
            <a:ext cx="0" cy="264059"/>
          </a:xfrm>
          <a:prstGeom prst="straightConnector1">
            <a:avLst/>
          </a:prstGeom>
          <a:ln w="19050">
            <a:solidFill>
              <a:srgbClr val="0000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TextBox 153"/>
          <p:cNvSpPr txBox="1"/>
          <p:nvPr/>
        </p:nvSpPr>
        <p:spPr>
          <a:xfrm>
            <a:off x="1161149" y="2894582"/>
            <a:ext cx="8133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solidFill>
                  <a:srgbClr val="0000CC"/>
                </a:solidFill>
              </a:rPr>
              <a:t>deflection</a:t>
            </a:r>
          </a:p>
          <a:p>
            <a:pPr algn="ctr"/>
            <a:r>
              <a:rPr lang="en-US" sz="1200" dirty="0" smtClean="0">
                <a:solidFill>
                  <a:srgbClr val="0000CC"/>
                </a:solidFill>
              </a:rPr>
              <a:t>plates</a:t>
            </a:r>
            <a:endParaRPr lang="en-US" sz="1200" dirty="0">
              <a:solidFill>
                <a:srgbClr val="0000CC"/>
              </a:solidFill>
            </a:endParaRPr>
          </a:p>
        </p:txBody>
      </p:sp>
      <p:cxnSp>
        <p:nvCxnSpPr>
          <p:cNvPr id="155" name="Straight Arrow Connector 154"/>
          <p:cNvCxnSpPr/>
          <p:nvPr/>
        </p:nvCxnSpPr>
        <p:spPr>
          <a:xfrm flipV="1">
            <a:off x="3779487" y="2670805"/>
            <a:ext cx="0" cy="264059"/>
          </a:xfrm>
          <a:prstGeom prst="straightConnector1">
            <a:avLst/>
          </a:prstGeom>
          <a:ln w="19050">
            <a:solidFill>
              <a:srgbClr val="0000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TextBox 155"/>
          <p:cNvSpPr txBox="1"/>
          <p:nvPr/>
        </p:nvSpPr>
        <p:spPr>
          <a:xfrm>
            <a:off x="3359417" y="2893564"/>
            <a:ext cx="8133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solidFill>
                  <a:srgbClr val="0000CC"/>
                </a:solidFill>
              </a:rPr>
              <a:t>deflection</a:t>
            </a:r>
          </a:p>
          <a:p>
            <a:pPr algn="ctr"/>
            <a:r>
              <a:rPr lang="en-US" sz="1200" dirty="0" smtClean="0">
                <a:solidFill>
                  <a:srgbClr val="0000CC"/>
                </a:solidFill>
              </a:rPr>
              <a:t>plates</a:t>
            </a:r>
            <a:endParaRPr lang="en-US" sz="1200" dirty="0">
              <a:solidFill>
                <a:srgbClr val="0000CC"/>
              </a:solidFill>
            </a:endParaRPr>
          </a:p>
        </p:txBody>
      </p:sp>
      <p:cxnSp>
        <p:nvCxnSpPr>
          <p:cNvPr id="158" name="Straight Arrow Connector 157"/>
          <p:cNvCxnSpPr/>
          <p:nvPr/>
        </p:nvCxnSpPr>
        <p:spPr>
          <a:xfrm flipH="1" flipV="1">
            <a:off x="5643213" y="2695677"/>
            <a:ext cx="137333" cy="304075"/>
          </a:xfrm>
          <a:prstGeom prst="straightConnector1">
            <a:avLst/>
          </a:prstGeom>
          <a:ln w="19050">
            <a:solidFill>
              <a:srgbClr val="0000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Box 158"/>
          <p:cNvSpPr txBox="1"/>
          <p:nvPr/>
        </p:nvSpPr>
        <p:spPr>
          <a:xfrm>
            <a:off x="5637800" y="2999752"/>
            <a:ext cx="8133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solidFill>
                  <a:srgbClr val="0000CC"/>
                </a:solidFill>
              </a:rPr>
              <a:t>deflection</a:t>
            </a:r>
          </a:p>
          <a:p>
            <a:pPr algn="ctr"/>
            <a:r>
              <a:rPr lang="en-US" sz="1200" dirty="0" smtClean="0">
                <a:solidFill>
                  <a:srgbClr val="0000CC"/>
                </a:solidFill>
              </a:rPr>
              <a:t>plates</a:t>
            </a:r>
            <a:endParaRPr lang="en-US" sz="1200" dirty="0">
              <a:solidFill>
                <a:srgbClr val="0000CC"/>
              </a:solidFill>
            </a:endParaRPr>
          </a:p>
        </p:txBody>
      </p:sp>
      <p:cxnSp>
        <p:nvCxnSpPr>
          <p:cNvPr id="161" name="Straight Arrow Connector 160"/>
          <p:cNvCxnSpPr/>
          <p:nvPr/>
        </p:nvCxnSpPr>
        <p:spPr>
          <a:xfrm flipV="1">
            <a:off x="6324600" y="2735498"/>
            <a:ext cx="176418" cy="304074"/>
          </a:xfrm>
          <a:prstGeom prst="straightConnector1">
            <a:avLst/>
          </a:prstGeom>
          <a:ln w="19050">
            <a:solidFill>
              <a:srgbClr val="0000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Arrow Connector 163"/>
          <p:cNvCxnSpPr/>
          <p:nvPr/>
        </p:nvCxnSpPr>
        <p:spPr>
          <a:xfrm>
            <a:off x="5039264" y="1984463"/>
            <a:ext cx="0" cy="35705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TextBox 164"/>
          <p:cNvSpPr txBox="1"/>
          <p:nvPr/>
        </p:nvSpPr>
        <p:spPr>
          <a:xfrm>
            <a:off x="4518448" y="1680232"/>
            <a:ext cx="10416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Decelerator</a:t>
            </a:r>
            <a:endParaRPr lang="en-US" sz="1400" dirty="0"/>
          </a:p>
        </p:txBody>
      </p:sp>
      <p:cxnSp>
        <p:nvCxnSpPr>
          <p:cNvPr id="166" name="Straight Arrow Connector 165"/>
          <p:cNvCxnSpPr/>
          <p:nvPr/>
        </p:nvCxnSpPr>
        <p:spPr>
          <a:xfrm flipH="1">
            <a:off x="3253220" y="1834120"/>
            <a:ext cx="140144" cy="450119"/>
          </a:xfrm>
          <a:prstGeom prst="straightConnector1">
            <a:avLst/>
          </a:prstGeom>
          <a:ln w="19050">
            <a:solidFill>
              <a:srgbClr val="0000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TextBox 167"/>
          <p:cNvSpPr txBox="1"/>
          <p:nvPr/>
        </p:nvSpPr>
        <p:spPr>
          <a:xfrm>
            <a:off x="3028938" y="1494706"/>
            <a:ext cx="10577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0000CC"/>
                </a:solidFill>
              </a:rPr>
              <a:t>Faraday cup</a:t>
            </a:r>
            <a:endParaRPr lang="en-US" sz="1400" dirty="0">
              <a:solidFill>
                <a:srgbClr val="0000CC"/>
              </a:solidFill>
            </a:endParaRPr>
          </a:p>
        </p:txBody>
      </p:sp>
      <p:cxnSp>
        <p:nvCxnSpPr>
          <p:cNvPr id="169" name="Straight Arrow Connector 168"/>
          <p:cNvCxnSpPr/>
          <p:nvPr/>
        </p:nvCxnSpPr>
        <p:spPr>
          <a:xfrm>
            <a:off x="7543800" y="1802483"/>
            <a:ext cx="163723" cy="450119"/>
          </a:xfrm>
          <a:prstGeom prst="straightConnector1">
            <a:avLst/>
          </a:prstGeom>
          <a:ln w="19050">
            <a:solidFill>
              <a:srgbClr val="0000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TextBox 170"/>
          <p:cNvSpPr txBox="1"/>
          <p:nvPr/>
        </p:nvSpPr>
        <p:spPr>
          <a:xfrm>
            <a:off x="6761804" y="1494706"/>
            <a:ext cx="10577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0000CC"/>
                </a:solidFill>
              </a:rPr>
              <a:t>Faraday cup</a:t>
            </a:r>
            <a:endParaRPr lang="en-US" sz="1400" dirty="0">
              <a:solidFill>
                <a:srgbClr val="0000CC"/>
              </a:solidFill>
            </a:endParaRPr>
          </a:p>
        </p:txBody>
      </p:sp>
      <p:cxnSp>
        <p:nvCxnSpPr>
          <p:cNvPr id="172" name="Straight Arrow Connector 171"/>
          <p:cNvCxnSpPr/>
          <p:nvPr/>
        </p:nvCxnSpPr>
        <p:spPr>
          <a:xfrm flipV="1">
            <a:off x="7153697" y="2934865"/>
            <a:ext cx="0" cy="459482"/>
          </a:xfrm>
          <a:prstGeom prst="straightConnector1">
            <a:avLst/>
          </a:prstGeom>
          <a:ln w="190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TextBox 174"/>
          <p:cNvSpPr txBox="1"/>
          <p:nvPr/>
        </p:nvSpPr>
        <p:spPr>
          <a:xfrm>
            <a:off x="6573257" y="3394347"/>
            <a:ext cx="11882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solidFill>
                  <a:srgbClr val="C00000"/>
                </a:solidFill>
              </a:rPr>
              <a:t>induction plates</a:t>
            </a:r>
            <a:endParaRPr lang="en-US" sz="1200" dirty="0">
              <a:solidFill>
                <a:srgbClr val="C00000"/>
              </a:solidFill>
            </a:endParaRPr>
          </a:p>
        </p:txBody>
      </p:sp>
      <p:pic>
        <p:nvPicPr>
          <p:cNvPr id="176" name="Picture 17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06" t="22918" r="26563" b="14583"/>
          <a:stretch/>
        </p:blipFill>
        <p:spPr>
          <a:xfrm>
            <a:off x="7909171" y="3626803"/>
            <a:ext cx="1118117" cy="882724"/>
          </a:xfrm>
          <a:prstGeom prst="rect">
            <a:avLst/>
          </a:prstGeom>
          <a:ln w="47625">
            <a:solidFill>
              <a:schemeClr val="tx1"/>
            </a:solidFill>
          </a:ln>
        </p:spPr>
      </p:pic>
      <p:cxnSp>
        <p:nvCxnSpPr>
          <p:cNvPr id="180" name="Elbow Connector 179"/>
          <p:cNvCxnSpPr/>
          <p:nvPr/>
        </p:nvCxnSpPr>
        <p:spPr>
          <a:xfrm rot="5400000">
            <a:off x="8150554" y="3145406"/>
            <a:ext cx="793873" cy="155235"/>
          </a:xfrm>
          <a:prstGeom prst="bentConnector3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868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518160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Neutrinos and neutrinoless double beta decay</a:t>
            </a:r>
          </a:p>
          <a:p>
            <a:r>
              <a:rPr lang="en-US" dirty="0" smtClean="0"/>
              <a:t>EXO-200 experiment</a:t>
            </a:r>
          </a:p>
          <a:p>
            <a:r>
              <a:rPr lang="en-US" dirty="0" smtClean="0"/>
              <a:t>nEXO and barium tagging</a:t>
            </a:r>
          </a:p>
          <a:p>
            <a:r>
              <a:rPr lang="en-US" dirty="0" smtClean="0"/>
              <a:t>Barium tagging in solid xenon (SXe):</a:t>
            </a:r>
          </a:p>
          <a:p>
            <a:pPr lvl="1"/>
            <a:r>
              <a:rPr lang="en-US" dirty="0" smtClean="0"/>
              <a:t>Part 1:  Spectroscopy of Ba and Ba</a:t>
            </a:r>
            <a:r>
              <a:rPr lang="en-US" baseline="30000" dirty="0" smtClean="0"/>
              <a:t>+</a:t>
            </a:r>
            <a:r>
              <a:rPr lang="en-US" dirty="0" smtClean="0"/>
              <a:t> in SXe</a:t>
            </a:r>
          </a:p>
          <a:p>
            <a:pPr lvl="2"/>
            <a:r>
              <a:rPr lang="en-US" dirty="0" smtClean="0"/>
              <a:t>Excitation/emission of Ba in SXe</a:t>
            </a:r>
          </a:p>
          <a:p>
            <a:pPr lvl="2"/>
            <a:r>
              <a:rPr lang="en-US" dirty="0" smtClean="0"/>
              <a:t>Temperature dependence</a:t>
            </a:r>
          </a:p>
          <a:p>
            <a:pPr lvl="2"/>
            <a:r>
              <a:rPr lang="en-US" dirty="0" smtClean="0"/>
              <a:t>Bleaching</a:t>
            </a:r>
          </a:p>
          <a:p>
            <a:pPr lvl="2"/>
            <a:r>
              <a:rPr lang="en-US" dirty="0" smtClean="0"/>
              <a:t>Candidate Ba</a:t>
            </a:r>
            <a:r>
              <a:rPr lang="en-US" baseline="30000" dirty="0" smtClean="0"/>
              <a:t>+</a:t>
            </a:r>
            <a:r>
              <a:rPr lang="en-US" dirty="0" smtClean="0"/>
              <a:t> lines</a:t>
            </a:r>
          </a:p>
          <a:p>
            <a:pPr lvl="1"/>
            <a:r>
              <a:rPr lang="en-US" dirty="0" smtClean="0"/>
              <a:t>Part 2:  Imaging Ba atoms in SXe in focused laser</a:t>
            </a:r>
          </a:p>
          <a:p>
            <a:pPr lvl="2"/>
            <a:r>
              <a:rPr lang="en-US" dirty="0" smtClean="0"/>
              <a:t>Images of ~10</a:t>
            </a:r>
            <a:r>
              <a:rPr lang="en-US" baseline="30000" dirty="0" smtClean="0"/>
              <a:t>3</a:t>
            </a:r>
            <a:r>
              <a:rPr lang="en-US" dirty="0" smtClean="0"/>
              <a:t> atoms w/ 577- and 591-nm lines</a:t>
            </a:r>
          </a:p>
          <a:p>
            <a:pPr lvl="2"/>
            <a:r>
              <a:rPr lang="en-US" dirty="0" smtClean="0"/>
              <a:t>Single-atom level imaging w/ 619-nm line</a:t>
            </a:r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57200" y="152400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0070C0"/>
                </a:solidFill>
              </a:rPr>
              <a:t>O</a:t>
            </a:r>
            <a:r>
              <a:rPr lang="en-US" dirty="0" smtClean="0">
                <a:solidFill>
                  <a:srgbClr val="0070C0"/>
                </a:solidFill>
              </a:rPr>
              <a:t>utline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583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8"/>
          <p:cNvSpPr/>
          <p:nvPr/>
        </p:nvSpPr>
        <p:spPr>
          <a:xfrm>
            <a:off x="3633857" y="997131"/>
            <a:ext cx="4119156" cy="2750448"/>
          </a:xfrm>
          <a:custGeom>
            <a:avLst/>
            <a:gdLst>
              <a:gd name="connsiteX0" fmla="*/ 0 w 2751909"/>
              <a:gd name="connsiteY0" fmla="*/ 696685 h 1837508"/>
              <a:gd name="connsiteX1" fmla="*/ 461554 w 2751909"/>
              <a:gd name="connsiteY1" fmla="*/ 696685 h 1837508"/>
              <a:gd name="connsiteX2" fmla="*/ 731520 w 2751909"/>
              <a:gd name="connsiteY2" fmla="*/ 0 h 1837508"/>
              <a:gd name="connsiteX3" fmla="*/ 2751909 w 2751909"/>
              <a:gd name="connsiteY3" fmla="*/ 0 h 1837508"/>
              <a:gd name="connsiteX4" fmla="*/ 2751909 w 2751909"/>
              <a:gd name="connsiteY4" fmla="*/ 1837508 h 1837508"/>
              <a:gd name="connsiteX5" fmla="*/ 792480 w 2751909"/>
              <a:gd name="connsiteY5" fmla="*/ 1837508 h 1837508"/>
              <a:gd name="connsiteX6" fmla="*/ 452846 w 2751909"/>
              <a:gd name="connsiteY6" fmla="*/ 1123405 h 1837508"/>
              <a:gd name="connsiteX7" fmla="*/ 8709 w 2751909"/>
              <a:gd name="connsiteY7" fmla="*/ 1123405 h 1837508"/>
              <a:gd name="connsiteX8" fmla="*/ 0 w 2751909"/>
              <a:gd name="connsiteY8" fmla="*/ 696685 h 18375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51909" h="1837508">
                <a:moveTo>
                  <a:pt x="0" y="696685"/>
                </a:moveTo>
                <a:lnTo>
                  <a:pt x="461554" y="696685"/>
                </a:lnTo>
                <a:lnTo>
                  <a:pt x="731520" y="0"/>
                </a:lnTo>
                <a:lnTo>
                  <a:pt x="2751909" y="0"/>
                </a:lnTo>
                <a:lnTo>
                  <a:pt x="2751909" y="1837508"/>
                </a:lnTo>
                <a:lnTo>
                  <a:pt x="792480" y="1837508"/>
                </a:lnTo>
                <a:lnTo>
                  <a:pt x="452846" y="1123405"/>
                </a:lnTo>
                <a:lnTo>
                  <a:pt x="8709" y="1123405"/>
                </a:lnTo>
                <a:lnTo>
                  <a:pt x="0" y="696685"/>
                </a:lnTo>
                <a:close/>
              </a:path>
            </a:pathLst>
          </a:custGeom>
          <a:noFill/>
          <a:ln w="762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/>
          <p:cNvSpPr/>
          <p:nvPr/>
        </p:nvSpPr>
        <p:spPr>
          <a:xfrm>
            <a:off x="7467600" y="838200"/>
            <a:ext cx="381000" cy="30741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55" t="17009" r="12903" b="26292"/>
          <a:stretch/>
        </p:blipFill>
        <p:spPr>
          <a:xfrm>
            <a:off x="4267200" y="4532810"/>
            <a:ext cx="4423956" cy="2046515"/>
          </a:xfrm>
          <a:prstGeom prst="rect">
            <a:avLst/>
          </a:prstGeom>
          <a:ln w="31750">
            <a:solidFill>
              <a:schemeClr val="tx1"/>
            </a:solidFill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84" t="17191" r="24238" b="18391"/>
          <a:stretch/>
        </p:blipFill>
        <p:spPr>
          <a:xfrm>
            <a:off x="152400" y="4393474"/>
            <a:ext cx="3579224" cy="2325188"/>
          </a:xfrm>
          <a:prstGeom prst="rect">
            <a:avLst/>
          </a:prstGeom>
          <a:ln w="31750">
            <a:solidFill>
              <a:schemeClr val="tx1"/>
            </a:solidFill>
          </a:ln>
        </p:spPr>
      </p:pic>
      <p:sp>
        <p:nvSpPr>
          <p:cNvPr id="13" name="TextBox 12"/>
          <p:cNvSpPr txBox="1"/>
          <p:nvPr/>
        </p:nvSpPr>
        <p:spPr>
          <a:xfrm>
            <a:off x="3523123" y="76200"/>
            <a:ext cx="22075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/>
              <a:t>Ion Source</a:t>
            </a:r>
          </a:p>
        </p:txBody>
      </p:sp>
      <p:cxnSp>
        <p:nvCxnSpPr>
          <p:cNvPr id="15" name="Straight Connector 14"/>
          <p:cNvCxnSpPr/>
          <p:nvPr/>
        </p:nvCxnSpPr>
        <p:spPr>
          <a:xfrm>
            <a:off x="3835654" y="1530531"/>
            <a:ext cx="3058476" cy="0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6956181" y="1588225"/>
            <a:ext cx="0" cy="609600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6672266" y="2316229"/>
            <a:ext cx="189413" cy="0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 flipV="1">
            <a:off x="6593888" y="1815737"/>
            <a:ext cx="78378" cy="500492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>
            <a:off x="6436929" y="1810294"/>
            <a:ext cx="151312" cy="1168037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6283440" y="1810294"/>
            <a:ext cx="153489" cy="1165315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H="1">
            <a:off x="3851982" y="3206931"/>
            <a:ext cx="1361598" cy="0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V="1">
            <a:off x="5213580" y="2992209"/>
            <a:ext cx="0" cy="214722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Arc 40"/>
          <p:cNvSpPr/>
          <p:nvPr/>
        </p:nvSpPr>
        <p:spPr>
          <a:xfrm>
            <a:off x="6799425" y="1530531"/>
            <a:ext cx="156756" cy="134035"/>
          </a:xfrm>
          <a:prstGeom prst="arc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Arc 41"/>
          <p:cNvSpPr/>
          <p:nvPr/>
        </p:nvSpPr>
        <p:spPr>
          <a:xfrm rot="5077074">
            <a:off x="6723225" y="2083525"/>
            <a:ext cx="232956" cy="228600"/>
          </a:xfrm>
          <a:prstGeom prst="arc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Connector 45"/>
          <p:cNvCxnSpPr/>
          <p:nvPr/>
        </p:nvCxnSpPr>
        <p:spPr>
          <a:xfrm flipH="1">
            <a:off x="6130155" y="1815737"/>
            <a:ext cx="151312" cy="1168037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5976666" y="1815737"/>
            <a:ext cx="153489" cy="1165315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5671865" y="1818459"/>
            <a:ext cx="153489" cy="1165315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5364892" y="1826894"/>
            <a:ext cx="153489" cy="1165315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H="1">
            <a:off x="5825354" y="1837235"/>
            <a:ext cx="151312" cy="1168037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>
            <a:off x="5525796" y="1818459"/>
            <a:ext cx="151312" cy="1168037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H="1">
            <a:off x="5213580" y="1826894"/>
            <a:ext cx="151312" cy="1168037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7803503" y="1394458"/>
            <a:ext cx="0" cy="1822269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Freeform 57"/>
          <p:cNvSpPr/>
          <p:nvPr/>
        </p:nvSpPr>
        <p:spPr>
          <a:xfrm>
            <a:off x="7485016" y="914671"/>
            <a:ext cx="267997" cy="895623"/>
          </a:xfrm>
          <a:custGeom>
            <a:avLst/>
            <a:gdLst>
              <a:gd name="connsiteX0" fmla="*/ 0 w 313508"/>
              <a:gd name="connsiteY0" fmla="*/ 174172 h 931817"/>
              <a:gd name="connsiteX1" fmla="*/ 0 w 313508"/>
              <a:gd name="connsiteY1" fmla="*/ 0 h 931817"/>
              <a:gd name="connsiteX2" fmla="*/ 313508 w 313508"/>
              <a:gd name="connsiteY2" fmla="*/ 0 h 931817"/>
              <a:gd name="connsiteX3" fmla="*/ 313508 w 313508"/>
              <a:gd name="connsiteY3" fmla="*/ 931817 h 931817"/>
              <a:gd name="connsiteX4" fmla="*/ 174171 w 313508"/>
              <a:gd name="connsiteY4" fmla="*/ 931817 h 931817"/>
              <a:gd name="connsiteX5" fmla="*/ 0 w 313508"/>
              <a:gd name="connsiteY5" fmla="*/ 174172 h 931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3508" h="931817">
                <a:moveTo>
                  <a:pt x="0" y="174172"/>
                </a:moveTo>
                <a:lnTo>
                  <a:pt x="0" y="0"/>
                </a:lnTo>
                <a:lnTo>
                  <a:pt x="313508" y="0"/>
                </a:lnTo>
                <a:lnTo>
                  <a:pt x="313508" y="931817"/>
                </a:lnTo>
                <a:lnTo>
                  <a:pt x="174171" y="931817"/>
                </a:lnTo>
                <a:lnTo>
                  <a:pt x="0" y="174172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1" name="Straight Connector 60"/>
          <p:cNvCxnSpPr/>
          <p:nvPr/>
        </p:nvCxnSpPr>
        <p:spPr>
          <a:xfrm>
            <a:off x="7424057" y="838200"/>
            <a:ext cx="0" cy="158931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 flipH="1">
            <a:off x="7379322" y="845679"/>
            <a:ext cx="176556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Freeform 65"/>
          <p:cNvSpPr/>
          <p:nvPr/>
        </p:nvSpPr>
        <p:spPr>
          <a:xfrm rot="10800000" flipH="1">
            <a:off x="7485016" y="2942714"/>
            <a:ext cx="267997" cy="895623"/>
          </a:xfrm>
          <a:custGeom>
            <a:avLst/>
            <a:gdLst>
              <a:gd name="connsiteX0" fmla="*/ 0 w 313508"/>
              <a:gd name="connsiteY0" fmla="*/ 174172 h 931817"/>
              <a:gd name="connsiteX1" fmla="*/ 0 w 313508"/>
              <a:gd name="connsiteY1" fmla="*/ 0 h 931817"/>
              <a:gd name="connsiteX2" fmla="*/ 313508 w 313508"/>
              <a:gd name="connsiteY2" fmla="*/ 0 h 931817"/>
              <a:gd name="connsiteX3" fmla="*/ 313508 w 313508"/>
              <a:gd name="connsiteY3" fmla="*/ 931817 h 931817"/>
              <a:gd name="connsiteX4" fmla="*/ 174171 w 313508"/>
              <a:gd name="connsiteY4" fmla="*/ 931817 h 931817"/>
              <a:gd name="connsiteX5" fmla="*/ 0 w 313508"/>
              <a:gd name="connsiteY5" fmla="*/ 174172 h 931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3508" h="931817">
                <a:moveTo>
                  <a:pt x="0" y="174172"/>
                </a:moveTo>
                <a:lnTo>
                  <a:pt x="0" y="0"/>
                </a:lnTo>
                <a:lnTo>
                  <a:pt x="313508" y="0"/>
                </a:lnTo>
                <a:lnTo>
                  <a:pt x="313508" y="931817"/>
                </a:lnTo>
                <a:lnTo>
                  <a:pt x="174171" y="931817"/>
                </a:lnTo>
                <a:lnTo>
                  <a:pt x="0" y="174172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8" name="Straight Connector 67"/>
          <p:cNvCxnSpPr/>
          <p:nvPr/>
        </p:nvCxnSpPr>
        <p:spPr>
          <a:xfrm flipH="1">
            <a:off x="7379322" y="3899979"/>
            <a:ext cx="176556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7424057" y="3747579"/>
            <a:ext cx="0" cy="158931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 flipH="1">
            <a:off x="7643017" y="2371265"/>
            <a:ext cx="273697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 72"/>
          <p:cNvSpPr/>
          <p:nvPr/>
        </p:nvSpPr>
        <p:spPr>
          <a:xfrm>
            <a:off x="2702924" y="2197824"/>
            <a:ext cx="2250076" cy="31677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TextBox 73"/>
          <p:cNvSpPr txBox="1"/>
          <p:nvPr/>
        </p:nvSpPr>
        <p:spPr>
          <a:xfrm>
            <a:off x="4882007" y="1137641"/>
            <a:ext cx="2189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rgbClr val="C00000"/>
                </a:solidFill>
              </a:rPr>
              <a:t>hot filament/cathode</a:t>
            </a:r>
            <a:endParaRPr lang="en-US" i="1" dirty="0">
              <a:solidFill>
                <a:srgbClr val="C00000"/>
              </a:solidFill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6664324" y="2574210"/>
            <a:ext cx="769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rgbClr val="C00000"/>
                </a:solidFill>
              </a:rPr>
              <a:t>anode</a:t>
            </a:r>
            <a:endParaRPr lang="en-US" i="1" dirty="0">
              <a:solidFill>
                <a:srgbClr val="C00000"/>
              </a:solidFill>
            </a:endParaRPr>
          </a:p>
        </p:txBody>
      </p:sp>
      <p:cxnSp>
        <p:nvCxnSpPr>
          <p:cNvPr id="77" name="Straight Arrow Connector 76"/>
          <p:cNvCxnSpPr/>
          <p:nvPr/>
        </p:nvCxnSpPr>
        <p:spPr>
          <a:xfrm flipV="1">
            <a:off x="7379321" y="2626582"/>
            <a:ext cx="358452" cy="129680"/>
          </a:xfrm>
          <a:prstGeom prst="straightConnector1">
            <a:avLst/>
          </a:prstGeom>
          <a:ln w="190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ounded Rectangle 77"/>
          <p:cNvSpPr/>
          <p:nvPr/>
        </p:nvSpPr>
        <p:spPr>
          <a:xfrm>
            <a:off x="4079121" y="2251707"/>
            <a:ext cx="723223" cy="209007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2" name="Straight Connector 81"/>
          <p:cNvCxnSpPr/>
          <p:nvPr/>
        </p:nvCxnSpPr>
        <p:spPr>
          <a:xfrm>
            <a:off x="4953000" y="2133600"/>
            <a:ext cx="0" cy="492982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Rectangle 79"/>
          <p:cNvSpPr/>
          <p:nvPr/>
        </p:nvSpPr>
        <p:spPr>
          <a:xfrm>
            <a:off x="4840002" y="2238236"/>
            <a:ext cx="225995" cy="23594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2921726" y="2206537"/>
            <a:ext cx="1116874" cy="30806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00" t="35280" r="27393" b="663"/>
          <a:stretch/>
        </p:blipFill>
        <p:spPr>
          <a:xfrm>
            <a:off x="457200" y="1600200"/>
            <a:ext cx="2464526" cy="2312125"/>
          </a:xfrm>
          <a:prstGeom prst="rect">
            <a:avLst/>
          </a:prstGeom>
          <a:ln w="31750">
            <a:solidFill>
              <a:schemeClr val="tx1"/>
            </a:solidFill>
          </a:ln>
        </p:spPr>
      </p:pic>
      <p:sp>
        <p:nvSpPr>
          <p:cNvPr id="85" name="TextBox 84"/>
          <p:cNvSpPr txBox="1"/>
          <p:nvPr/>
        </p:nvSpPr>
        <p:spPr>
          <a:xfrm>
            <a:off x="2915827" y="1588225"/>
            <a:ext cx="1524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rgbClr val="009900"/>
                </a:solidFill>
              </a:rPr>
              <a:t>Barium source</a:t>
            </a:r>
            <a:endParaRPr lang="en-US" i="1" dirty="0">
              <a:solidFill>
                <a:srgbClr val="009900"/>
              </a:solidFill>
            </a:endParaRPr>
          </a:p>
        </p:txBody>
      </p:sp>
      <p:cxnSp>
        <p:nvCxnSpPr>
          <p:cNvPr id="86" name="Straight Arrow Connector 85"/>
          <p:cNvCxnSpPr>
            <a:stCxn id="85" idx="2"/>
          </p:cNvCxnSpPr>
          <p:nvPr/>
        </p:nvCxnSpPr>
        <p:spPr>
          <a:xfrm>
            <a:off x="3678280" y="1957557"/>
            <a:ext cx="645613" cy="403011"/>
          </a:xfrm>
          <a:prstGeom prst="straightConnector1">
            <a:avLst/>
          </a:prstGeom>
          <a:ln w="19050">
            <a:solidFill>
              <a:srgbClr val="0099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Lightning Bolt 43"/>
          <p:cNvSpPr/>
          <p:nvPr/>
        </p:nvSpPr>
        <p:spPr>
          <a:xfrm rot="17673993">
            <a:off x="7267814" y="1949805"/>
            <a:ext cx="223015" cy="686309"/>
          </a:xfrm>
          <a:prstGeom prst="lightningBol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Arc 53"/>
          <p:cNvSpPr/>
          <p:nvPr/>
        </p:nvSpPr>
        <p:spPr>
          <a:xfrm rot="10800000">
            <a:off x="7832454" y="2118904"/>
            <a:ext cx="2073546" cy="536662"/>
          </a:xfrm>
          <a:prstGeom prst="arc">
            <a:avLst/>
          </a:prstGeom>
          <a:ln w="19050">
            <a:solidFill>
              <a:srgbClr val="FFC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Arc 54"/>
          <p:cNvSpPr/>
          <p:nvPr/>
        </p:nvSpPr>
        <p:spPr>
          <a:xfrm rot="10800000" flipV="1">
            <a:off x="7845030" y="2087878"/>
            <a:ext cx="2060970" cy="536662"/>
          </a:xfrm>
          <a:prstGeom prst="arc">
            <a:avLst/>
          </a:prstGeom>
          <a:ln w="19050">
            <a:solidFill>
              <a:srgbClr val="FFC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Arc 56"/>
          <p:cNvSpPr/>
          <p:nvPr/>
        </p:nvSpPr>
        <p:spPr>
          <a:xfrm rot="10800000" flipV="1">
            <a:off x="7832450" y="2214563"/>
            <a:ext cx="2073549" cy="302875"/>
          </a:xfrm>
          <a:prstGeom prst="arc">
            <a:avLst/>
          </a:prstGeom>
          <a:ln w="19050">
            <a:solidFill>
              <a:srgbClr val="FFC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Arc 59"/>
          <p:cNvSpPr/>
          <p:nvPr/>
        </p:nvSpPr>
        <p:spPr>
          <a:xfrm rot="10800000">
            <a:off x="7845030" y="2235793"/>
            <a:ext cx="2060970" cy="302875"/>
          </a:xfrm>
          <a:prstGeom prst="arc">
            <a:avLst/>
          </a:prstGeom>
          <a:ln w="19050">
            <a:solidFill>
              <a:srgbClr val="FFC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2" name="Straight Connector 61"/>
          <p:cNvCxnSpPr/>
          <p:nvPr/>
        </p:nvCxnSpPr>
        <p:spPr>
          <a:xfrm>
            <a:off x="7813989" y="2378711"/>
            <a:ext cx="1061526" cy="0"/>
          </a:xfrm>
          <a:prstGeom prst="line">
            <a:avLst/>
          </a:prstGeom>
          <a:ln w="19050">
            <a:solidFill>
              <a:srgbClr val="FFC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7932793" y="1719624"/>
            <a:ext cx="974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Ba+ ions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948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345297" y="76200"/>
            <a:ext cx="65632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/>
              <a:t>E x B Mass Filter for selecting Ba</a:t>
            </a:r>
            <a:r>
              <a:rPr lang="en-US" sz="3600" baseline="30000" dirty="0" smtClean="0"/>
              <a:t>+</a:t>
            </a:r>
            <a:endParaRPr lang="en-US" sz="3600" baseline="30000" dirty="0" smtClean="0">
              <a:solidFill>
                <a:srgbClr val="0000CC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715923" y="2907581"/>
            <a:ext cx="304800" cy="114299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012809" y="2907581"/>
            <a:ext cx="304800" cy="114299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 flipV="1">
            <a:off x="2715923" y="2796547"/>
            <a:ext cx="592101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 flipV="1">
            <a:off x="4725508" y="2796547"/>
            <a:ext cx="592101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 flipV="1">
            <a:off x="2715923" y="2678980"/>
            <a:ext cx="838200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 flipV="1">
            <a:off x="4479409" y="2678980"/>
            <a:ext cx="838200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 flipV="1">
            <a:off x="2715923" y="2549438"/>
            <a:ext cx="1066800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 flipV="1">
            <a:off x="4250809" y="2549438"/>
            <a:ext cx="1066800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 flipV="1">
            <a:off x="2715923" y="2419898"/>
            <a:ext cx="2601686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 flipV="1">
            <a:off x="2711545" y="4126781"/>
            <a:ext cx="592101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 flipV="1">
            <a:off x="4721130" y="4126781"/>
            <a:ext cx="592101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 flipV="1">
            <a:off x="2711545" y="4233462"/>
            <a:ext cx="838200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 flipV="1">
            <a:off x="4475031" y="4233462"/>
            <a:ext cx="838200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 flipV="1">
            <a:off x="2711546" y="4355381"/>
            <a:ext cx="1066800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 flipV="1">
            <a:off x="4246432" y="4355381"/>
            <a:ext cx="1066800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 flipV="1">
            <a:off x="2711546" y="4469680"/>
            <a:ext cx="2601686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2707171" y="1358270"/>
            <a:ext cx="2610437" cy="97863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2707170" y="4601532"/>
            <a:ext cx="2610437" cy="105509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2445977" y="1152524"/>
            <a:ext cx="3056709" cy="152400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2445981" y="1201516"/>
            <a:ext cx="3056709" cy="152400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2445978" y="1255937"/>
            <a:ext cx="3056709" cy="152400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2445976" y="1087202"/>
            <a:ext cx="3056709" cy="152400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2445981" y="5656630"/>
            <a:ext cx="3056709" cy="152400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2445985" y="5705622"/>
            <a:ext cx="3056709" cy="152400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2445982" y="5760043"/>
            <a:ext cx="3056709" cy="152400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2445980" y="5591308"/>
            <a:ext cx="3056709" cy="152400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>
            <a:off x="3782723" y="1629016"/>
            <a:ext cx="5229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solidFill>
                  <a:srgbClr val="0000CC"/>
                </a:solidFill>
              </a:rPr>
              <a:t>N</a:t>
            </a:r>
            <a:endParaRPr lang="en-US" sz="4000" b="1" dirty="0">
              <a:solidFill>
                <a:srgbClr val="0000CC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778346" y="4606533"/>
            <a:ext cx="4267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0000CC"/>
                </a:solidFill>
              </a:rPr>
              <a:t>S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4945437" y="3104401"/>
            <a:ext cx="4395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+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2678963" y="3125137"/>
            <a:ext cx="3417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solidFill>
                  <a:srgbClr val="FF0000"/>
                </a:solidFill>
              </a:rPr>
              <a:t>-</a:t>
            </a:r>
            <a:endParaRPr lang="en-US" sz="4000" b="1" dirty="0">
              <a:solidFill>
                <a:srgbClr val="FF0000"/>
              </a:solidFill>
            </a:endParaRPr>
          </a:p>
        </p:txBody>
      </p:sp>
      <p:sp>
        <p:nvSpPr>
          <p:cNvPr id="46" name="Flowchart: Summing Junction 45"/>
          <p:cNvSpPr/>
          <p:nvPr/>
        </p:nvSpPr>
        <p:spPr>
          <a:xfrm>
            <a:off x="3950863" y="3417555"/>
            <a:ext cx="123049" cy="123049"/>
          </a:xfrm>
          <a:prstGeom prst="flowChartSummingJuncti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473501" y="3217438"/>
            <a:ext cx="19724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Electrode “shims” for shaping E-field</a:t>
            </a:r>
          </a:p>
        </p:txBody>
      </p:sp>
      <p:cxnSp>
        <p:nvCxnSpPr>
          <p:cNvPr id="49" name="Straight Arrow Connector 48"/>
          <p:cNvCxnSpPr/>
          <p:nvPr/>
        </p:nvCxnSpPr>
        <p:spPr>
          <a:xfrm flipV="1">
            <a:off x="1997492" y="2701839"/>
            <a:ext cx="609600" cy="515599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>
            <a:off x="2036673" y="3946712"/>
            <a:ext cx="609600" cy="408669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5474382" y="2556870"/>
            <a:ext cx="3620417" cy="184665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0099"/>
                </a:solidFill>
              </a:rPr>
              <a:t>Only ions with velocity satisfying</a:t>
            </a:r>
          </a:p>
          <a:p>
            <a:pPr algn="ctr"/>
            <a:r>
              <a:rPr lang="en-US" sz="2400" b="1" i="1" dirty="0" err="1" smtClean="0"/>
              <a:t>qE</a:t>
            </a:r>
            <a:r>
              <a:rPr lang="en-US" sz="2400" b="1" i="1" dirty="0" smtClean="0"/>
              <a:t> = </a:t>
            </a:r>
            <a:r>
              <a:rPr lang="en-US" sz="2400" b="1" i="1" dirty="0" err="1" smtClean="0"/>
              <a:t>qvB</a:t>
            </a:r>
            <a:endParaRPr lang="en-US" sz="2400" b="1" i="1" dirty="0" smtClean="0"/>
          </a:p>
          <a:p>
            <a:pPr algn="ctr"/>
            <a:r>
              <a:rPr lang="en-US" dirty="0" smtClean="0">
                <a:solidFill>
                  <a:srgbClr val="000099"/>
                </a:solidFill>
              </a:rPr>
              <a:t>will move through filter undeflected, thus selecting specific </a:t>
            </a:r>
            <a:r>
              <a:rPr lang="en-US" b="1" i="1" dirty="0" smtClean="0"/>
              <a:t>m/q</a:t>
            </a:r>
            <a:r>
              <a:rPr lang="en-US" dirty="0" smtClean="0">
                <a:solidFill>
                  <a:srgbClr val="000099"/>
                </a:solidFill>
              </a:rPr>
              <a:t>, which have different velocities due to initial acceleration.</a:t>
            </a:r>
            <a:endParaRPr lang="en-US" dirty="0">
              <a:solidFill>
                <a:srgbClr val="000099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3530210" y="3032772"/>
            <a:ext cx="1972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ion beam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090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/>
          <p:cNvSpPr/>
          <p:nvPr/>
        </p:nvSpPr>
        <p:spPr>
          <a:xfrm>
            <a:off x="-125887" y="3674249"/>
            <a:ext cx="5103811" cy="1482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/>
          <p:cNvSpPr/>
          <p:nvPr/>
        </p:nvSpPr>
        <p:spPr>
          <a:xfrm>
            <a:off x="4897428" y="2912443"/>
            <a:ext cx="131772" cy="9100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/>
          <p:cNvSpPr/>
          <p:nvPr/>
        </p:nvSpPr>
        <p:spPr>
          <a:xfrm>
            <a:off x="5043809" y="2912443"/>
            <a:ext cx="1120059" cy="13177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/>
          <p:cNvSpPr/>
          <p:nvPr/>
        </p:nvSpPr>
        <p:spPr>
          <a:xfrm>
            <a:off x="6097983" y="1104701"/>
            <a:ext cx="599313" cy="1482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Rectangle 62"/>
          <p:cNvSpPr/>
          <p:nvPr/>
        </p:nvSpPr>
        <p:spPr>
          <a:xfrm>
            <a:off x="8436929" y="1104701"/>
            <a:ext cx="131772" cy="67704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/>
          <p:cNvSpPr/>
          <p:nvPr/>
        </p:nvSpPr>
        <p:spPr>
          <a:xfrm>
            <a:off x="-228600" y="1104701"/>
            <a:ext cx="5206524" cy="1482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/>
          <p:cNvSpPr/>
          <p:nvPr/>
        </p:nvSpPr>
        <p:spPr>
          <a:xfrm>
            <a:off x="4912038" y="1104701"/>
            <a:ext cx="131772" cy="9100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5043809" y="1882979"/>
            <a:ext cx="1120059" cy="13177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/>
          <p:cNvSpPr/>
          <p:nvPr/>
        </p:nvSpPr>
        <p:spPr>
          <a:xfrm>
            <a:off x="6032097" y="1104701"/>
            <a:ext cx="131772" cy="9100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/>
          <p:cNvSpPr/>
          <p:nvPr/>
        </p:nvSpPr>
        <p:spPr>
          <a:xfrm>
            <a:off x="6032097" y="2912442"/>
            <a:ext cx="131772" cy="9100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0" name="Picture 6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7243283" y="1385105"/>
            <a:ext cx="321238" cy="2347511"/>
          </a:xfrm>
          <a:prstGeom prst="rect">
            <a:avLst/>
          </a:prstGeom>
        </p:spPr>
      </p:pic>
      <p:sp>
        <p:nvSpPr>
          <p:cNvPr id="122" name="Rectangle 121"/>
          <p:cNvSpPr/>
          <p:nvPr/>
        </p:nvSpPr>
        <p:spPr>
          <a:xfrm>
            <a:off x="8592090" y="1652377"/>
            <a:ext cx="94710" cy="171509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ectangle 123"/>
          <p:cNvSpPr/>
          <p:nvPr/>
        </p:nvSpPr>
        <p:spPr>
          <a:xfrm>
            <a:off x="8436929" y="3297122"/>
            <a:ext cx="131772" cy="52537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/>
          <p:cNvSpPr/>
          <p:nvPr/>
        </p:nvSpPr>
        <p:spPr>
          <a:xfrm>
            <a:off x="7901606" y="1104701"/>
            <a:ext cx="601208" cy="1482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1" name="Rectangle 130"/>
          <p:cNvSpPr/>
          <p:nvPr/>
        </p:nvSpPr>
        <p:spPr>
          <a:xfrm>
            <a:off x="6532025" y="990600"/>
            <a:ext cx="1507136" cy="10278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tangle 131"/>
          <p:cNvSpPr/>
          <p:nvPr/>
        </p:nvSpPr>
        <p:spPr>
          <a:xfrm>
            <a:off x="6556732" y="3845647"/>
            <a:ext cx="1507136" cy="10278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Rectangle 132"/>
          <p:cNvSpPr/>
          <p:nvPr/>
        </p:nvSpPr>
        <p:spPr>
          <a:xfrm>
            <a:off x="6082624" y="3674249"/>
            <a:ext cx="599313" cy="1482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4" name="Rectangle 133"/>
          <p:cNvSpPr/>
          <p:nvPr/>
        </p:nvSpPr>
        <p:spPr>
          <a:xfrm>
            <a:off x="7886248" y="3674249"/>
            <a:ext cx="601208" cy="1482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8" name="Straight Arrow Connector 137"/>
          <p:cNvCxnSpPr/>
          <p:nvPr/>
        </p:nvCxnSpPr>
        <p:spPr>
          <a:xfrm>
            <a:off x="-125887" y="2499052"/>
            <a:ext cx="4619741" cy="0"/>
          </a:xfrm>
          <a:prstGeom prst="straightConnector1">
            <a:avLst/>
          </a:prstGeom>
          <a:ln w="57150"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TextBox 155"/>
          <p:cNvSpPr txBox="1"/>
          <p:nvPr/>
        </p:nvSpPr>
        <p:spPr>
          <a:xfrm>
            <a:off x="-417654" y="1687074"/>
            <a:ext cx="2690204" cy="830997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Pulsed Ba</a:t>
            </a:r>
            <a:r>
              <a:rPr lang="en-US" sz="2400" baseline="30000" dirty="0" smtClean="0"/>
              <a:t>+</a:t>
            </a:r>
            <a:endParaRPr lang="en-US" sz="2400" dirty="0" smtClean="0"/>
          </a:p>
          <a:p>
            <a:pPr algn="ctr"/>
            <a:r>
              <a:rPr lang="en-US" sz="2400" dirty="0" smtClean="0"/>
              <a:t>Ion Beam</a:t>
            </a:r>
            <a:endParaRPr lang="en-US" sz="2400" dirty="0"/>
          </a:p>
        </p:txBody>
      </p:sp>
      <p:grpSp>
        <p:nvGrpSpPr>
          <p:cNvPr id="10" name="Group 9"/>
          <p:cNvGrpSpPr/>
          <p:nvPr/>
        </p:nvGrpSpPr>
        <p:grpSpPr>
          <a:xfrm>
            <a:off x="1932998" y="2397828"/>
            <a:ext cx="1191202" cy="186088"/>
            <a:chOff x="646418" y="4892827"/>
            <a:chExt cx="1191202" cy="186088"/>
          </a:xfrm>
        </p:grpSpPr>
        <p:sp>
          <p:nvSpPr>
            <p:cNvPr id="139" name="Oval 138"/>
            <p:cNvSpPr/>
            <p:nvPr/>
          </p:nvSpPr>
          <p:spPr>
            <a:xfrm>
              <a:off x="1784640" y="4949625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/>
            <p:cNvSpPr/>
            <p:nvPr/>
          </p:nvSpPr>
          <p:spPr>
            <a:xfrm>
              <a:off x="646418" y="4960090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Oval 140"/>
            <p:cNvSpPr/>
            <p:nvPr/>
          </p:nvSpPr>
          <p:spPr>
            <a:xfrm>
              <a:off x="819084" y="4960090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/>
            <p:cNvSpPr/>
            <p:nvPr/>
          </p:nvSpPr>
          <p:spPr>
            <a:xfrm>
              <a:off x="734317" y="4896798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/>
            <p:cNvSpPr/>
            <p:nvPr/>
          </p:nvSpPr>
          <p:spPr>
            <a:xfrm>
              <a:off x="985970" y="4893486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/>
            <p:cNvSpPr/>
            <p:nvPr/>
          </p:nvSpPr>
          <p:spPr>
            <a:xfrm>
              <a:off x="776701" y="5025935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/>
            <p:cNvSpPr/>
            <p:nvPr/>
          </p:nvSpPr>
          <p:spPr>
            <a:xfrm>
              <a:off x="1197890" y="4919597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/>
            <p:cNvSpPr/>
            <p:nvPr/>
          </p:nvSpPr>
          <p:spPr>
            <a:xfrm>
              <a:off x="1091930" y="4999446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/>
            <p:cNvSpPr/>
            <p:nvPr/>
          </p:nvSpPr>
          <p:spPr>
            <a:xfrm>
              <a:off x="1471333" y="4925046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/>
            <p:cNvSpPr/>
            <p:nvPr/>
          </p:nvSpPr>
          <p:spPr>
            <a:xfrm>
              <a:off x="1356829" y="4999446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/>
            <p:cNvSpPr/>
            <p:nvPr/>
          </p:nvSpPr>
          <p:spPr>
            <a:xfrm>
              <a:off x="1615105" y="4892827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/>
            <p:cNvSpPr/>
            <p:nvPr/>
          </p:nvSpPr>
          <p:spPr>
            <a:xfrm>
              <a:off x="1555503" y="4983096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/>
            <p:cNvSpPr/>
            <p:nvPr/>
          </p:nvSpPr>
          <p:spPr>
            <a:xfrm>
              <a:off x="1201200" y="5008033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/>
            <p:cNvSpPr/>
            <p:nvPr/>
          </p:nvSpPr>
          <p:spPr>
            <a:xfrm>
              <a:off x="1724375" y="4986580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/>
            <p:cNvSpPr/>
            <p:nvPr/>
          </p:nvSpPr>
          <p:spPr>
            <a:xfrm>
              <a:off x="1303849" y="4930116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/>
            <p:cNvSpPr/>
            <p:nvPr/>
          </p:nvSpPr>
          <p:spPr>
            <a:xfrm>
              <a:off x="948885" y="4986580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4331687" y="2198113"/>
            <a:ext cx="510628" cy="2656849"/>
            <a:chOff x="801688" y="4635929"/>
            <a:chExt cx="510628" cy="2656849"/>
          </a:xfrm>
        </p:grpSpPr>
        <p:sp>
          <p:nvSpPr>
            <p:cNvPr id="125" name="Rectangle 124"/>
            <p:cNvSpPr/>
            <p:nvPr/>
          </p:nvSpPr>
          <p:spPr>
            <a:xfrm>
              <a:off x="1004237" y="5206097"/>
              <a:ext cx="131100" cy="1277686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Freeform 128"/>
            <p:cNvSpPr/>
            <p:nvPr/>
          </p:nvSpPr>
          <p:spPr>
            <a:xfrm>
              <a:off x="801688" y="4635929"/>
              <a:ext cx="510628" cy="570167"/>
            </a:xfrm>
            <a:custGeom>
              <a:avLst/>
              <a:gdLst>
                <a:gd name="connsiteX0" fmla="*/ 0 w 666750"/>
                <a:gd name="connsiteY0" fmla="*/ 0 h 800100"/>
                <a:gd name="connsiteX1" fmla="*/ 666750 w 666750"/>
                <a:gd name="connsiteY1" fmla="*/ 0 h 800100"/>
                <a:gd name="connsiteX2" fmla="*/ 666750 w 666750"/>
                <a:gd name="connsiteY2" fmla="*/ 800100 h 800100"/>
                <a:gd name="connsiteX3" fmla="*/ 9525 w 666750"/>
                <a:gd name="connsiteY3" fmla="*/ 800100 h 800100"/>
                <a:gd name="connsiteX4" fmla="*/ 9525 w 666750"/>
                <a:gd name="connsiteY4" fmla="*/ 619125 h 800100"/>
                <a:gd name="connsiteX5" fmla="*/ 390525 w 666750"/>
                <a:gd name="connsiteY5" fmla="*/ 619125 h 800100"/>
                <a:gd name="connsiteX6" fmla="*/ 485775 w 666750"/>
                <a:gd name="connsiteY6" fmla="*/ 523875 h 800100"/>
                <a:gd name="connsiteX7" fmla="*/ 485775 w 666750"/>
                <a:gd name="connsiteY7" fmla="*/ 295275 h 800100"/>
                <a:gd name="connsiteX8" fmla="*/ 390525 w 666750"/>
                <a:gd name="connsiteY8" fmla="*/ 200025 h 800100"/>
                <a:gd name="connsiteX9" fmla="*/ 9525 w 666750"/>
                <a:gd name="connsiteY9" fmla="*/ 200025 h 800100"/>
                <a:gd name="connsiteX10" fmla="*/ 0 w 666750"/>
                <a:gd name="connsiteY10" fmla="*/ 0 h 800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66750" h="800100">
                  <a:moveTo>
                    <a:pt x="0" y="0"/>
                  </a:moveTo>
                  <a:lnTo>
                    <a:pt x="666750" y="0"/>
                  </a:lnTo>
                  <a:lnTo>
                    <a:pt x="666750" y="800100"/>
                  </a:lnTo>
                  <a:lnTo>
                    <a:pt x="9525" y="800100"/>
                  </a:lnTo>
                  <a:lnTo>
                    <a:pt x="9525" y="619125"/>
                  </a:lnTo>
                  <a:lnTo>
                    <a:pt x="390525" y="619125"/>
                  </a:lnTo>
                  <a:lnTo>
                    <a:pt x="485775" y="523875"/>
                  </a:lnTo>
                  <a:lnTo>
                    <a:pt x="485775" y="295275"/>
                  </a:lnTo>
                  <a:lnTo>
                    <a:pt x="390525" y="200025"/>
                  </a:lnTo>
                  <a:lnTo>
                    <a:pt x="9525" y="2000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168" name="Double Wave 167"/>
            <p:cNvSpPr/>
            <p:nvPr/>
          </p:nvSpPr>
          <p:spPr>
            <a:xfrm rot="5400000">
              <a:off x="977987" y="6400727"/>
              <a:ext cx="150477" cy="211059"/>
            </a:xfrm>
            <a:prstGeom prst="doubleWav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Double Wave 168"/>
            <p:cNvSpPr/>
            <p:nvPr/>
          </p:nvSpPr>
          <p:spPr>
            <a:xfrm rot="5400000">
              <a:off x="977087" y="6548637"/>
              <a:ext cx="150477" cy="211059"/>
            </a:xfrm>
            <a:prstGeom prst="doubleWav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Rectangle 169"/>
            <p:cNvSpPr/>
            <p:nvPr/>
          </p:nvSpPr>
          <p:spPr>
            <a:xfrm>
              <a:off x="924611" y="6729405"/>
              <a:ext cx="254590" cy="4928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Rectangle 170"/>
            <p:cNvSpPr/>
            <p:nvPr/>
          </p:nvSpPr>
          <p:spPr>
            <a:xfrm>
              <a:off x="994285" y="6778694"/>
              <a:ext cx="105050" cy="51408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2" name="Rectangle 171"/>
            <p:cNvSpPr/>
            <p:nvPr/>
          </p:nvSpPr>
          <p:spPr>
            <a:xfrm>
              <a:off x="967482" y="7024297"/>
              <a:ext cx="168847" cy="26848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Double Wave 172"/>
            <p:cNvSpPr/>
            <p:nvPr/>
          </p:nvSpPr>
          <p:spPr>
            <a:xfrm rot="5400000">
              <a:off x="981283" y="6250252"/>
              <a:ext cx="150477" cy="211059"/>
            </a:xfrm>
            <a:prstGeom prst="doubleWav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Rectangle 173"/>
            <p:cNvSpPr/>
            <p:nvPr/>
          </p:nvSpPr>
          <p:spPr>
            <a:xfrm>
              <a:off x="929227" y="6254523"/>
              <a:ext cx="254590" cy="4928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5" name="Straight Arrow Connector 174"/>
            <p:cNvCxnSpPr/>
            <p:nvPr/>
          </p:nvCxnSpPr>
          <p:spPr>
            <a:xfrm flipH="1" flipV="1">
              <a:off x="1046808" y="6341072"/>
              <a:ext cx="1" cy="353577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7" name="Group 176"/>
          <p:cNvGrpSpPr/>
          <p:nvPr/>
        </p:nvGrpSpPr>
        <p:grpSpPr>
          <a:xfrm>
            <a:off x="5305011" y="5024019"/>
            <a:ext cx="3608136" cy="1295400"/>
            <a:chOff x="3733800" y="5181600"/>
            <a:chExt cx="4762500" cy="1295400"/>
          </a:xfrm>
          <a:noFill/>
        </p:grpSpPr>
        <p:sp>
          <p:nvSpPr>
            <p:cNvPr id="178" name="Rectangle 177"/>
            <p:cNvSpPr/>
            <p:nvPr/>
          </p:nvSpPr>
          <p:spPr>
            <a:xfrm>
              <a:off x="3752850" y="5181600"/>
              <a:ext cx="4724400" cy="1295400"/>
            </a:xfrm>
            <a:prstGeom prst="rect">
              <a:avLst/>
            </a:prstGeom>
            <a:grpFill/>
            <a:ln>
              <a:solidFill>
                <a:srgbClr val="FFFF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TextBox 178"/>
            <p:cNvSpPr txBox="1"/>
            <p:nvPr/>
          </p:nvSpPr>
          <p:spPr>
            <a:xfrm>
              <a:off x="3733800" y="5225534"/>
              <a:ext cx="4762500" cy="461665"/>
            </a:xfrm>
            <a:prstGeom prst="rect">
              <a:avLst/>
            </a:prstGeom>
            <a:grp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Faraday cup is calibrated to calculate  </a:t>
              </a:r>
              <a:endParaRPr lang="en-US" sz="2400" dirty="0"/>
            </a:p>
          </p:txBody>
        </p:sp>
        <p:grpSp>
          <p:nvGrpSpPr>
            <p:cNvPr id="180" name="Group 179"/>
            <p:cNvGrpSpPr/>
            <p:nvPr/>
          </p:nvGrpSpPr>
          <p:grpSpPr>
            <a:xfrm>
              <a:off x="5811102" y="5669224"/>
              <a:ext cx="1189295" cy="777352"/>
              <a:chOff x="5811102" y="5669224"/>
              <a:chExt cx="1189295" cy="777352"/>
            </a:xfrm>
            <a:grpFill/>
          </p:grpSpPr>
          <p:sp>
            <p:nvSpPr>
              <p:cNvPr id="181" name="TextBox 180"/>
              <p:cNvSpPr txBox="1"/>
              <p:nvPr/>
            </p:nvSpPr>
            <p:spPr>
              <a:xfrm>
                <a:off x="5811102" y="5669224"/>
                <a:ext cx="1137526" cy="369332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 smtClean="0">
                    <a:solidFill>
                      <a:srgbClr val="000000"/>
                    </a:solidFill>
                  </a:rPr>
                  <a:t>Ions/Area</a:t>
                </a:r>
                <a:endParaRPr lang="en-US" b="1" dirty="0">
                  <a:solidFill>
                    <a:srgbClr val="000000"/>
                  </a:solidFill>
                </a:endParaRPr>
              </a:p>
            </p:txBody>
          </p:sp>
          <p:cxnSp>
            <p:nvCxnSpPr>
              <p:cNvPr id="182" name="Straight Connector 181"/>
              <p:cNvCxnSpPr/>
              <p:nvPr/>
            </p:nvCxnSpPr>
            <p:spPr>
              <a:xfrm>
                <a:off x="6085997" y="6050224"/>
                <a:ext cx="914400" cy="0"/>
              </a:xfrm>
              <a:prstGeom prst="line">
                <a:avLst/>
              </a:prstGeom>
              <a:grpFill/>
              <a:ln w="38100" cmpd="sng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3" name="TextBox 182"/>
              <p:cNvSpPr txBox="1"/>
              <p:nvPr/>
            </p:nvSpPr>
            <p:spPr>
              <a:xfrm>
                <a:off x="6095535" y="6077244"/>
                <a:ext cx="697627" cy="369332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 smtClean="0">
                    <a:solidFill>
                      <a:srgbClr val="000000"/>
                    </a:solidFill>
                  </a:rPr>
                  <a:t>Pulse</a:t>
                </a:r>
                <a:endParaRPr lang="en-US" b="1" dirty="0">
                  <a:solidFill>
                    <a:srgbClr val="000000"/>
                  </a:solidFill>
                </a:endParaRPr>
              </a:p>
            </p:txBody>
          </p:sp>
        </p:grpSp>
      </p:grpSp>
      <p:sp>
        <p:nvSpPr>
          <p:cNvPr id="7" name="TextBox 6"/>
          <p:cNvSpPr txBox="1"/>
          <p:nvPr/>
        </p:nvSpPr>
        <p:spPr>
          <a:xfrm>
            <a:off x="7109079" y="2607416"/>
            <a:ext cx="120870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Sapphire Window (11 K)</a:t>
            </a:r>
            <a:endParaRPr lang="en-US" sz="2200" dirty="0"/>
          </a:p>
        </p:txBody>
      </p:sp>
      <p:sp>
        <p:nvSpPr>
          <p:cNvPr id="161" name="Rectangle 160"/>
          <p:cNvSpPr/>
          <p:nvPr/>
        </p:nvSpPr>
        <p:spPr>
          <a:xfrm>
            <a:off x="2179048" y="1676080"/>
            <a:ext cx="45719" cy="58548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Rectangle 163"/>
          <p:cNvSpPr/>
          <p:nvPr/>
        </p:nvSpPr>
        <p:spPr>
          <a:xfrm>
            <a:off x="2308588" y="1676080"/>
            <a:ext cx="45719" cy="58548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Rectangle 164"/>
          <p:cNvSpPr/>
          <p:nvPr/>
        </p:nvSpPr>
        <p:spPr>
          <a:xfrm>
            <a:off x="2045698" y="1676080"/>
            <a:ext cx="45719" cy="58548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Rectangle 175"/>
          <p:cNvSpPr/>
          <p:nvPr/>
        </p:nvSpPr>
        <p:spPr>
          <a:xfrm>
            <a:off x="2308588" y="2714302"/>
            <a:ext cx="45719" cy="58548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Rectangle 183"/>
          <p:cNvSpPr/>
          <p:nvPr/>
        </p:nvSpPr>
        <p:spPr>
          <a:xfrm>
            <a:off x="2045698" y="2714302"/>
            <a:ext cx="45719" cy="58548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TextBox 184"/>
          <p:cNvSpPr txBox="1"/>
          <p:nvPr/>
        </p:nvSpPr>
        <p:spPr>
          <a:xfrm>
            <a:off x="2895600" y="0"/>
            <a:ext cx="32223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Ba</a:t>
            </a:r>
            <a:r>
              <a:rPr lang="en-US" sz="3200" baseline="30000" dirty="0" smtClean="0"/>
              <a:t>+</a:t>
            </a:r>
            <a:r>
              <a:rPr lang="en-US" sz="3200" dirty="0" smtClean="0"/>
              <a:t>/Ba Deposition</a:t>
            </a:r>
            <a:endParaRPr lang="en-US" sz="3200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451" y="3886200"/>
            <a:ext cx="3095477" cy="2988736"/>
          </a:xfrm>
          <a:prstGeom prst="rect">
            <a:avLst/>
          </a:prstGeom>
        </p:spPr>
      </p:pic>
      <p:cxnSp>
        <p:nvCxnSpPr>
          <p:cNvPr id="20" name="Straight Arrow Connector 19"/>
          <p:cNvCxnSpPr/>
          <p:nvPr/>
        </p:nvCxnSpPr>
        <p:spPr>
          <a:xfrm flipH="1">
            <a:off x="2544208" y="2912442"/>
            <a:ext cx="1787479" cy="194252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4905446" y="2265036"/>
            <a:ext cx="17129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Faraday Cup</a:t>
            </a:r>
            <a:endParaRPr lang="en-US" sz="2400" dirty="0"/>
          </a:p>
        </p:txBody>
      </p:sp>
      <p:sp>
        <p:nvSpPr>
          <p:cNvPr id="186" name="TextBox 185"/>
          <p:cNvSpPr txBox="1"/>
          <p:nvPr/>
        </p:nvSpPr>
        <p:spPr>
          <a:xfrm>
            <a:off x="1111202" y="1252944"/>
            <a:ext cx="21902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Induction Plates</a:t>
            </a:r>
            <a:endParaRPr lang="en-US" sz="2400" dirty="0"/>
          </a:p>
        </p:txBody>
      </p:sp>
      <p:cxnSp>
        <p:nvCxnSpPr>
          <p:cNvPr id="187" name="Straight Arrow Connector 186"/>
          <p:cNvCxnSpPr/>
          <p:nvPr/>
        </p:nvCxnSpPr>
        <p:spPr>
          <a:xfrm flipH="1">
            <a:off x="2089771" y="3172048"/>
            <a:ext cx="116539" cy="1414433"/>
          </a:xfrm>
          <a:prstGeom prst="straightConnector1">
            <a:avLst/>
          </a:prstGeom>
          <a:ln w="28575">
            <a:solidFill>
              <a:srgbClr val="0000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Rectangle 166"/>
          <p:cNvSpPr/>
          <p:nvPr/>
        </p:nvSpPr>
        <p:spPr>
          <a:xfrm>
            <a:off x="2179048" y="2714302"/>
            <a:ext cx="45719" cy="58548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/>
          <p:cNvSpPr/>
          <p:nvPr/>
        </p:nvSpPr>
        <p:spPr>
          <a:xfrm>
            <a:off x="4759109" y="5207439"/>
            <a:ext cx="443688" cy="291151"/>
          </a:xfrm>
          <a:prstGeom prst="rightArrow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799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/>
          <p:cNvSpPr/>
          <p:nvPr/>
        </p:nvSpPr>
        <p:spPr>
          <a:xfrm>
            <a:off x="0" y="3656561"/>
            <a:ext cx="4901724" cy="1482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/>
          <p:cNvSpPr/>
          <p:nvPr/>
        </p:nvSpPr>
        <p:spPr>
          <a:xfrm>
            <a:off x="4835838" y="2894755"/>
            <a:ext cx="131772" cy="9100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/>
          <p:cNvSpPr/>
          <p:nvPr/>
        </p:nvSpPr>
        <p:spPr>
          <a:xfrm>
            <a:off x="4967609" y="2894755"/>
            <a:ext cx="1120059" cy="13177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/>
          <p:cNvSpPr/>
          <p:nvPr/>
        </p:nvSpPr>
        <p:spPr>
          <a:xfrm>
            <a:off x="6021783" y="1087013"/>
            <a:ext cx="599313" cy="1482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Rectangle 62"/>
          <p:cNvSpPr/>
          <p:nvPr/>
        </p:nvSpPr>
        <p:spPr>
          <a:xfrm>
            <a:off x="8360729" y="1087013"/>
            <a:ext cx="131772" cy="67704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/>
          <p:cNvSpPr/>
          <p:nvPr/>
        </p:nvSpPr>
        <p:spPr>
          <a:xfrm>
            <a:off x="0" y="1087013"/>
            <a:ext cx="4901724" cy="1482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/>
          <p:cNvSpPr/>
          <p:nvPr/>
        </p:nvSpPr>
        <p:spPr>
          <a:xfrm>
            <a:off x="4835838" y="1087013"/>
            <a:ext cx="131772" cy="9100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4967609" y="1865291"/>
            <a:ext cx="1120059" cy="13177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/>
          <p:cNvSpPr/>
          <p:nvPr/>
        </p:nvSpPr>
        <p:spPr>
          <a:xfrm>
            <a:off x="5955897" y="1087013"/>
            <a:ext cx="131772" cy="9100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/>
          <p:cNvSpPr/>
          <p:nvPr/>
        </p:nvSpPr>
        <p:spPr>
          <a:xfrm>
            <a:off x="5955897" y="2894754"/>
            <a:ext cx="131772" cy="9100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0" name="Picture 6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7167083" y="1367417"/>
            <a:ext cx="321238" cy="2347511"/>
          </a:xfrm>
          <a:prstGeom prst="rect">
            <a:avLst/>
          </a:prstGeom>
        </p:spPr>
      </p:pic>
      <p:sp>
        <p:nvSpPr>
          <p:cNvPr id="71" name="Oval 70"/>
          <p:cNvSpPr/>
          <p:nvPr/>
        </p:nvSpPr>
        <p:spPr>
          <a:xfrm>
            <a:off x="7612388" y="2024046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/>
          <p:cNvSpPr/>
          <p:nvPr/>
        </p:nvSpPr>
        <p:spPr>
          <a:xfrm>
            <a:off x="7542384" y="2089932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/>
          <p:cNvSpPr/>
          <p:nvPr/>
        </p:nvSpPr>
        <p:spPr>
          <a:xfrm>
            <a:off x="7476496" y="2161429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/>
          <p:cNvSpPr/>
          <p:nvPr/>
        </p:nvSpPr>
        <p:spPr>
          <a:xfrm>
            <a:off x="7410607" y="2231431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/>
          <p:cNvSpPr/>
          <p:nvPr/>
        </p:nvSpPr>
        <p:spPr>
          <a:xfrm>
            <a:off x="7205273" y="2434699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/>
          <p:cNvSpPr/>
          <p:nvPr/>
        </p:nvSpPr>
        <p:spPr>
          <a:xfrm>
            <a:off x="7130598" y="2500585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/>
          <p:cNvSpPr/>
          <p:nvPr/>
        </p:nvSpPr>
        <p:spPr>
          <a:xfrm>
            <a:off x="7064711" y="2572519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/>
          <p:cNvSpPr/>
          <p:nvPr/>
        </p:nvSpPr>
        <p:spPr>
          <a:xfrm>
            <a:off x="6998822" y="2642521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/>
          <p:cNvSpPr/>
          <p:nvPr/>
        </p:nvSpPr>
        <p:spPr>
          <a:xfrm>
            <a:off x="6929380" y="2708407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/>
          <p:cNvSpPr/>
          <p:nvPr/>
        </p:nvSpPr>
        <p:spPr>
          <a:xfrm>
            <a:off x="6859376" y="2774293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/>
          <p:cNvSpPr/>
          <p:nvPr/>
        </p:nvSpPr>
        <p:spPr>
          <a:xfrm>
            <a:off x="6793488" y="2845790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/>
          <p:cNvSpPr/>
          <p:nvPr/>
        </p:nvSpPr>
        <p:spPr>
          <a:xfrm>
            <a:off x="7509441" y="1997499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/>
          <p:cNvSpPr/>
          <p:nvPr/>
        </p:nvSpPr>
        <p:spPr>
          <a:xfrm>
            <a:off x="7439437" y="2063385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/>
          <p:cNvSpPr/>
          <p:nvPr/>
        </p:nvSpPr>
        <p:spPr>
          <a:xfrm>
            <a:off x="7373549" y="2134881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/>
          <p:cNvSpPr/>
          <p:nvPr/>
        </p:nvSpPr>
        <p:spPr>
          <a:xfrm>
            <a:off x="7307659" y="2204884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/>
          <p:cNvSpPr/>
          <p:nvPr/>
        </p:nvSpPr>
        <p:spPr>
          <a:xfrm>
            <a:off x="7238218" y="2270770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/>
          <p:cNvSpPr/>
          <p:nvPr/>
        </p:nvSpPr>
        <p:spPr>
          <a:xfrm>
            <a:off x="7102326" y="2408152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/>
          <p:cNvSpPr/>
          <p:nvPr/>
        </p:nvSpPr>
        <p:spPr>
          <a:xfrm>
            <a:off x="7027651" y="2474038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/>
          <p:cNvSpPr/>
          <p:nvPr/>
        </p:nvSpPr>
        <p:spPr>
          <a:xfrm>
            <a:off x="6961764" y="2545972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/>
          <p:cNvSpPr/>
          <p:nvPr/>
        </p:nvSpPr>
        <p:spPr>
          <a:xfrm>
            <a:off x="6895875" y="2615974"/>
            <a:ext cx="65886" cy="65886"/>
          </a:xfrm>
          <a:prstGeom prst="ellipse">
            <a:avLst/>
          </a:prstGeom>
          <a:solidFill>
            <a:srgbClr val="FFC000"/>
          </a:solidFill>
          <a:ln>
            <a:solidFill>
              <a:srgbClr val="CC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/>
          <p:cNvSpPr/>
          <p:nvPr/>
        </p:nvSpPr>
        <p:spPr>
          <a:xfrm>
            <a:off x="6826433" y="2681860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/>
          <p:cNvSpPr/>
          <p:nvPr/>
        </p:nvSpPr>
        <p:spPr>
          <a:xfrm>
            <a:off x="6756429" y="2747746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/>
          <p:cNvSpPr/>
          <p:nvPr/>
        </p:nvSpPr>
        <p:spPr>
          <a:xfrm>
            <a:off x="7480616" y="1898322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/>
          <p:cNvSpPr/>
          <p:nvPr/>
        </p:nvSpPr>
        <p:spPr>
          <a:xfrm>
            <a:off x="7410612" y="1964208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/>
          <p:cNvSpPr/>
          <p:nvPr/>
        </p:nvSpPr>
        <p:spPr>
          <a:xfrm>
            <a:off x="7344723" y="2035704"/>
            <a:ext cx="65886" cy="65886"/>
          </a:xfrm>
          <a:prstGeom prst="ellipse">
            <a:avLst/>
          </a:prstGeom>
          <a:solidFill>
            <a:srgbClr val="FFC00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/>
          <p:cNvSpPr/>
          <p:nvPr/>
        </p:nvSpPr>
        <p:spPr>
          <a:xfrm>
            <a:off x="7278834" y="2105707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/>
          <p:cNvSpPr/>
          <p:nvPr/>
        </p:nvSpPr>
        <p:spPr>
          <a:xfrm>
            <a:off x="7209393" y="2171592"/>
            <a:ext cx="65886" cy="65886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/>
          <p:cNvSpPr/>
          <p:nvPr/>
        </p:nvSpPr>
        <p:spPr>
          <a:xfrm>
            <a:off x="7139389" y="2237478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/>
          <p:cNvSpPr/>
          <p:nvPr/>
        </p:nvSpPr>
        <p:spPr>
          <a:xfrm>
            <a:off x="7073500" y="2308975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/>
          <p:cNvSpPr/>
          <p:nvPr/>
        </p:nvSpPr>
        <p:spPr>
          <a:xfrm>
            <a:off x="6998825" y="2374861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/>
          <p:cNvSpPr/>
          <p:nvPr/>
        </p:nvSpPr>
        <p:spPr>
          <a:xfrm>
            <a:off x="6932938" y="2446795"/>
            <a:ext cx="65886" cy="65886"/>
          </a:xfrm>
          <a:prstGeom prst="ellipse">
            <a:avLst/>
          </a:prstGeom>
          <a:solidFill>
            <a:srgbClr val="FFC000"/>
          </a:solidFill>
          <a:ln>
            <a:solidFill>
              <a:srgbClr val="CC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/>
          <p:cNvSpPr/>
          <p:nvPr/>
        </p:nvSpPr>
        <p:spPr>
          <a:xfrm>
            <a:off x="6867049" y="2516797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105"/>
          <p:cNvSpPr/>
          <p:nvPr/>
        </p:nvSpPr>
        <p:spPr>
          <a:xfrm>
            <a:off x="6797608" y="2582683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/>
          <p:cNvSpPr/>
          <p:nvPr/>
        </p:nvSpPr>
        <p:spPr>
          <a:xfrm>
            <a:off x="6727604" y="2648569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/>
          <p:cNvSpPr/>
          <p:nvPr/>
        </p:nvSpPr>
        <p:spPr>
          <a:xfrm>
            <a:off x="6661715" y="2720065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/>
          <p:cNvSpPr/>
          <p:nvPr/>
        </p:nvSpPr>
        <p:spPr>
          <a:xfrm>
            <a:off x="7374108" y="1871781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/>
          <p:cNvSpPr/>
          <p:nvPr/>
        </p:nvSpPr>
        <p:spPr>
          <a:xfrm>
            <a:off x="7304104" y="1937667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/>
          <p:cNvSpPr/>
          <p:nvPr/>
        </p:nvSpPr>
        <p:spPr>
          <a:xfrm>
            <a:off x="7238216" y="2009163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/>
          <p:cNvSpPr/>
          <p:nvPr/>
        </p:nvSpPr>
        <p:spPr>
          <a:xfrm>
            <a:off x="7172326" y="2079166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/>
          <p:cNvSpPr/>
          <p:nvPr/>
        </p:nvSpPr>
        <p:spPr>
          <a:xfrm>
            <a:off x="7102885" y="2145051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/>
          <p:cNvSpPr/>
          <p:nvPr/>
        </p:nvSpPr>
        <p:spPr>
          <a:xfrm>
            <a:off x="7032881" y="2210937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/>
          <p:cNvSpPr/>
          <p:nvPr/>
        </p:nvSpPr>
        <p:spPr>
          <a:xfrm>
            <a:off x="6966992" y="2282434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/>
          <p:cNvSpPr/>
          <p:nvPr/>
        </p:nvSpPr>
        <p:spPr>
          <a:xfrm>
            <a:off x="6892317" y="2348320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Oval 116"/>
          <p:cNvSpPr/>
          <p:nvPr/>
        </p:nvSpPr>
        <p:spPr>
          <a:xfrm>
            <a:off x="6826431" y="2420254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17"/>
          <p:cNvSpPr/>
          <p:nvPr/>
        </p:nvSpPr>
        <p:spPr>
          <a:xfrm>
            <a:off x="6760541" y="2490256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/>
          <p:cNvSpPr/>
          <p:nvPr/>
        </p:nvSpPr>
        <p:spPr>
          <a:xfrm>
            <a:off x="6691100" y="2556142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Oval 119"/>
          <p:cNvSpPr/>
          <p:nvPr/>
        </p:nvSpPr>
        <p:spPr>
          <a:xfrm>
            <a:off x="6621096" y="2622028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ectangle 121"/>
          <p:cNvSpPr/>
          <p:nvPr/>
        </p:nvSpPr>
        <p:spPr>
          <a:xfrm>
            <a:off x="8515890" y="1634689"/>
            <a:ext cx="94710" cy="171509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ectangle 123"/>
          <p:cNvSpPr/>
          <p:nvPr/>
        </p:nvSpPr>
        <p:spPr>
          <a:xfrm>
            <a:off x="8360729" y="3279434"/>
            <a:ext cx="131772" cy="52537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/>
          <p:cNvSpPr/>
          <p:nvPr/>
        </p:nvSpPr>
        <p:spPr>
          <a:xfrm>
            <a:off x="7825406" y="1087013"/>
            <a:ext cx="601208" cy="1482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1" name="Rectangle 130"/>
          <p:cNvSpPr/>
          <p:nvPr/>
        </p:nvSpPr>
        <p:spPr>
          <a:xfrm>
            <a:off x="6455825" y="972912"/>
            <a:ext cx="1507136" cy="10278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tangle 131"/>
          <p:cNvSpPr/>
          <p:nvPr/>
        </p:nvSpPr>
        <p:spPr>
          <a:xfrm>
            <a:off x="6480532" y="3827959"/>
            <a:ext cx="1507136" cy="10278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Rectangle 132"/>
          <p:cNvSpPr/>
          <p:nvPr/>
        </p:nvSpPr>
        <p:spPr>
          <a:xfrm>
            <a:off x="6006424" y="3656561"/>
            <a:ext cx="599313" cy="1482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4" name="Rectangle 133"/>
          <p:cNvSpPr/>
          <p:nvPr/>
        </p:nvSpPr>
        <p:spPr>
          <a:xfrm>
            <a:off x="7810048" y="3656561"/>
            <a:ext cx="601208" cy="1482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Oval 74"/>
          <p:cNvSpPr/>
          <p:nvPr/>
        </p:nvSpPr>
        <p:spPr>
          <a:xfrm>
            <a:off x="7341165" y="2297317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/>
          <p:cNvSpPr/>
          <p:nvPr/>
        </p:nvSpPr>
        <p:spPr>
          <a:xfrm>
            <a:off x="7271161" y="2363203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/>
          <p:cNvSpPr/>
          <p:nvPr/>
        </p:nvSpPr>
        <p:spPr>
          <a:xfrm>
            <a:off x="7168214" y="2336656"/>
            <a:ext cx="65886" cy="65886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8" name="Straight Arrow Connector 137"/>
          <p:cNvCxnSpPr/>
          <p:nvPr/>
        </p:nvCxnSpPr>
        <p:spPr>
          <a:xfrm>
            <a:off x="0" y="2481364"/>
            <a:ext cx="6627454" cy="0"/>
          </a:xfrm>
          <a:prstGeom prst="straightConnector1">
            <a:avLst/>
          </a:prstGeom>
          <a:ln w="57150"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/>
        </p:nvGrpSpPr>
        <p:grpSpPr>
          <a:xfrm>
            <a:off x="4690351" y="2380140"/>
            <a:ext cx="1191202" cy="186088"/>
            <a:chOff x="646418" y="4892827"/>
            <a:chExt cx="1191202" cy="186088"/>
          </a:xfrm>
        </p:grpSpPr>
        <p:sp>
          <p:nvSpPr>
            <p:cNvPr id="139" name="Oval 138"/>
            <p:cNvSpPr/>
            <p:nvPr/>
          </p:nvSpPr>
          <p:spPr>
            <a:xfrm>
              <a:off x="1784640" y="4949625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/>
            <p:cNvSpPr/>
            <p:nvPr/>
          </p:nvSpPr>
          <p:spPr>
            <a:xfrm>
              <a:off x="646418" y="4960090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Oval 140"/>
            <p:cNvSpPr/>
            <p:nvPr/>
          </p:nvSpPr>
          <p:spPr>
            <a:xfrm>
              <a:off x="819084" y="4960090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/>
            <p:cNvSpPr/>
            <p:nvPr/>
          </p:nvSpPr>
          <p:spPr>
            <a:xfrm>
              <a:off x="734317" y="4896798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/>
            <p:cNvSpPr/>
            <p:nvPr/>
          </p:nvSpPr>
          <p:spPr>
            <a:xfrm>
              <a:off x="985970" y="4893486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/>
            <p:cNvSpPr/>
            <p:nvPr/>
          </p:nvSpPr>
          <p:spPr>
            <a:xfrm>
              <a:off x="776701" y="5025935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/>
            <p:cNvSpPr/>
            <p:nvPr/>
          </p:nvSpPr>
          <p:spPr>
            <a:xfrm>
              <a:off x="1197890" y="4919597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/>
            <p:cNvSpPr/>
            <p:nvPr/>
          </p:nvSpPr>
          <p:spPr>
            <a:xfrm>
              <a:off x="1091930" y="4999446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/>
            <p:cNvSpPr/>
            <p:nvPr/>
          </p:nvSpPr>
          <p:spPr>
            <a:xfrm>
              <a:off x="1471333" y="4925046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/>
            <p:cNvSpPr/>
            <p:nvPr/>
          </p:nvSpPr>
          <p:spPr>
            <a:xfrm>
              <a:off x="1356829" y="4999446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/>
            <p:cNvSpPr/>
            <p:nvPr/>
          </p:nvSpPr>
          <p:spPr>
            <a:xfrm>
              <a:off x="1615105" y="4892827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/>
            <p:cNvSpPr/>
            <p:nvPr/>
          </p:nvSpPr>
          <p:spPr>
            <a:xfrm>
              <a:off x="1555503" y="4983096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/>
            <p:cNvSpPr/>
            <p:nvPr/>
          </p:nvSpPr>
          <p:spPr>
            <a:xfrm>
              <a:off x="1201200" y="5008033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/>
            <p:cNvSpPr/>
            <p:nvPr/>
          </p:nvSpPr>
          <p:spPr>
            <a:xfrm>
              <a:off x="1724375" y="4986580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/>
            <p:cNvSpPr/>
            <p:nvPr/>
          </p:nvSpPr>
          <p:spPr>
            <a:xfrm>
              <a:off x="1303849" y="4930116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/>
            <p:cNvSpPr/>
            <p:nvPr/>
          </p:nvSpPr>
          <p:spPr>
            <a:xfrm>
              <a:off x="948885" y="4986580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0" name="TextBox 159"/>
          <p:cNvSpPr txBox="1"/>
          <p:nvPr/>
        </p:nvSpPr>
        <p:spPr>
          <a:xfrm>
            <a:off x="4438180" y="589377"/>
            <a:ext cx="9682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Xe gas</a:t>
            </a:r>
            <a:endParaRPr lang="en-US" sz="2400" dirty="0"/>
          </a:p>
        </p:txBody>
      </p:sp>
      <p:grpSp>
        <p:nvGrpSpPr>
          <p:cNvPr id="5" name="Group 4"/>
          <p:cNvGrpSpPr/>
          <p:nvPr/>
        </p:nvGrpSpPr>
        <p:grpSpPr>
          <a:xfrm>
            <a:off x="4255487" y="3008474"/>
            <a:ext cx="510628" cy="2272630"/>
            <a:chOff x="801688" y="5463978"/>
            <a:chExt cx="510628" cy="2272630"/>
          </a:xfrm>
        </p:grpSpPr>
        <p:sp>
          <p:nvSpPr>
            <p:cNvPr id="125" name="Rectangle 124"/>
            <p:cNvSpPr/>
            <p:nvPr/>
          </p:nvSpPr>
          <p:spPr>
            <a:xfrm>
              <a:off x="1004237" y="5946823"/>
              <a:ext cx="105050" cy="53695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Freeform 128"/>
            <p:cNvSpPr/>
            <p:nvPr/>
          </p:nvSpPr>
          <p:spPr>
            <a:xfrm>
              <a:off x="801688" y="5463978"/>
              <a:ext cx="510628" cy="570167"/>
            </a:xfrm>
            <a:custGeom>
              <a:avLst/>
              <a:gdLst>
                <a:gd name="connsiteX0" fmla="*/ 0 w 666750"/>
                <a:gd name="connsiteY0" fmla="*/ 0 h 800100"/>
                <a:gd name="connsiteX1" fmla="*/ 666750 w 666750"/>
                <a:gd name="connsiteY1" fmla="*/ 0 h 800100"/>
                <a:gd name="connsiteX2" fmla="*/ 666750 w 666750"/>
                <a:gd name="connsiteY2" fmla="*/ 800100 h 800100"/>
                <a:gd name="connsiteX3" fmla="*/ 9525 w 666750"/>
                <a:gd name="connsiteY3" fmla="*/ 800100 h 800100"/>
                <a:gd name="connsiteX4" fmla="*/ 9525 w 666750"/>
                <a:gd name="connsiteY4" fmla="*/ 619125 h 800100"/>
                <a:gd name="connsiteX5" fmla="*/ 390525 w 666750"/>
                <a:gd name="connsiteY5" fmla="*/ 619125 h 800100"/>
                <a:gd name="connsiteX6" fmla="*/ 485775 w 666750"/>
                <a:gd name="connsiteY6" fmla="*/ 523875 h 800100"/>
                <a:gd name="connsiteX7" fmla="*/ 485775 w 666750"/>
                <a:gd name="connsiteY7" fmla="*/ 295275 h 800100"/>
                <a:gd name="connsiteX8" fmla="*/ 390525 w 666750"/>
                <a:gd name="connsiteY8" fmla="*/ 200025 h 800100"/>
                <a:gd name="connsiteX9" fmla="*/ 9525 w 666750"/>
                <a:gd name="connsiteY9" fmla="*/ 200025 h 800100"/>
                <a:gd name="connsiteX10" fmla="*/ 0 w 666750"/>
                <a:gd name="connsiteY10" fmla="*/ 0 h 800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66750" h="800100">
                  <a:moveTo>
                    <a:pt x="0" y="0"/>
                  </a:moveTo>
                  <a:lnTo>
                    <a:pt x="666750" y="0"/>
                  </a:lnTo>
                  <a:lnTo>
                    <a:pt x="666750" y="800100"/>
                  </a:lnTo>
                  <a:lnTo>
                    <a:pt x="9525" y="800100"/>
                  </a:lnTo>
                  <a:lnTo>
                    <a:pt x="9525" y="619125"/>
                  </a:lnTo>
                  <a:lnTo>
                    <a:pt x="390525" y="619125"/>
                  </a:lnTo>
                  <a:lnTo>
                    <a:pt x="485775" y="523875"/>
                  </a:lnTo>
                  <a:lnTo>
                    <a:pt x="485775" y="295275"/>
                  </a:lnTo>
                  <a:lnTo>
                    <a:pt x="390525" y="200025"/>
                  </a:lnTo>
                  <a:lnTo>
                    <a:pt x="9525" y="2000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168" name="Double Wave 167"/>
            <p:cNvSpPr/>
            <p:nvPr/>
          </p:nvSpPr>
          <p:spPr>
            <a:xfrm rot="5400000">
              <a:off x="977987" y="6400727"/>
              <a:ext cx="150477" cy="211059"/>
            </a:xfrm>
            <a:prstGeom prst="doubleWav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Double Wave 168"/>
            <p:cNvSpPr/>
            <p:nvPr/>
          </p:nvSpPr>
          <p:spPr>
            <a:xfrm rot="5400000">
              <a:off x="977087" y="6548637"/>
              <a:ext cx="150477" cy="211059"/>
            </a:xfrm>
            <a:prstGeom prst="doubleWav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Rectangle 169"/>
            <p:cNvSpPr/>
            <p:nvPr/>
          </p:nvSpPr>
          <p:spPr>
            <a:xfrm>
              <a:off x="924611" y="7173235"/>
              <a:ext cx="254590" cy="4928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Rectangle 170"/>
            <p:cNvSpPr/>
            <p:nvPr/>
          </p:nvSpPr>
          <p:spPr>
            <a:xfrm>
              <a:off x="994285" y="7222524"/>
              <a:ext cx="105050" cy="51408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2" name="Rectangle 171"/>
            <p:cNvSpPr/>
            <p:nvPr/>
          </p:nvSpPr>
          <p:spPr>
            <a:xfrm>
              <a:off x="967482" y="7468127"/>
              <a:ext cx="168847" cy="26848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Double Wave 172"/>
            <p:cNvSpPr/>
            <p:nvPr/>
          </p:nvSpPr>
          <p:spPr>
            <a:xfrm rot="5400000">
              <a:off x="981283" y="6250252"/>
              <a:ext cx="150477" cy="211059"/>
            </a:xfrm>
            <a:prstGeom prst="doubleWav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Rectangle 173"/>
            <p:cNvSpPr/>
            <p:nvPr/>
          </p:nvSpPr>
          <p:spPr>
            <a:xfrm>
              <a:off x="929227" y="6254523"/>
              <a:ext cx="254590" cy="4928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7032879" y="2589728"/>
            <a:ext cx="132785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Sapphire Window (11-50 K)</a:t>
            </a:r>
            <a:endParaRPr lang="en-US" sz="2200" dirty="0"/>
          </a:p>
        </p:txBody>
      </p:sp>
      <p:sp>
        <p:nvSpPr>
          <p:cNvPr id="162" name="Rectangle 161"/>
          <p:cNvSpPr/>
          <p:nvPr/>
        </p:nvSpPr>
        <p:spPr>
          <a:xfrm rot="2578900">
            <a:off x="5828573" y="1315632"/>
            <a:ext cx="379063" cy="2308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Rectangle 156"/>
          <p:cNvSpPr/>
          <p:nvPr/>
        </p:nvSpPr>
        <p:spPr>
          <a:xfrm rot="2700000">
            <a:off x="5140831" y="1506792"/>
            <a:ext cx="1605674" cy="457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Rectangle 157"/>
          <p:cNvSpPr/>
          <p:nvPr/>
        </p:nvSpPr>
        <p:spPr>
          <a:xfrm rot="2700000">
            <a:off x="5274069" y="1368077"/>
            <a:ext cx="1656919" cy="457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9" name="Straight Arrow Connector 158"/>
          <p:cNvCxnSpPr/>
          <p:nvPr/>
        </p:nvCxnSpPr>
        <p:spPr>
          <a:xfrm>
            <a:off x="5347782" y="788963"/>
            <a:ext cx="1464317" cy="1465831"/>
          </a:xfrm>
          <a:prstGeom prst="straightConnector1">
            <a:avLst/>
          </a:prstGeom>
          <a:ln w="5715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Double Wave 162"/>
          <p:cNvSpPr/>
          <p:nvPr/>
        </p:nvSpPr>
        <p:spPr>
          <a:xfrm rot="5400000">
            <a:off x="4431786" y="4229891"/>
            <a:ext cx="150477" cy="211059"/>
          </a:xfrm>
          <a:prstGeom prst="doubleWav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Double Wave 165"/>
          <p:cNvSpPr/>
          <p:nvPr/>
        </p:nvSpPr>
        <p:spPr>
          <a:xfrm rot="5400000">
            <a:off x="4430886" y="4377801"/>
            <a:ext cx="150477" cy="211059"/>
          </a:xfrm>
          <a:prstGeom prst="doubleWav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Double Wave 184"/>
          <p:cNvSpPr/>
          <p:nvPr/>
        </p:nvSpPr>
        <p:spPr>
          <a:xfrm rot="5400000">
            <a:off x="4430886" y="4528278"/>
            <a:ext cx="150477" cy="211059"/>
          </a:xfrm>
          <a:prstGeom prst="doubleWav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6" name="Straight Arrow Connector 185"/>
          <p:cNvCxnSpPr/>
          <p:nvPr/>
        </p:nvCxnSpPr>
        <p:spPr>
          <a:xfrm flipH="1" flipV="1">
            <a:off x="4505285" y="3879350"/>
            <a:ext cx="5516" cy="823477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TextBox 125"/>
          <p:cNvSpPr txBox="1"/>
          <p:nvPr/>
        </p:nvSpPr>
        <p:spPr>
          <a:xfrm>
            <a:off x="-417654" y="1687074"/>
            <a:ext cx="2690204" cy="830997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Pulsed Ba</a:t>
            </a:r>
            <a:r>
              <a:rPr lang="en-US" sz="2400" baseline="30000" dirty="0" smtClean="0"/>
              <a:t>+</a:t>
            </a:r>
            <a:endParaRPr lang="en-US" sz="2400" dirty="0" smtClean="0"/>
          </a:p>
          <a:p>
            <a:pPr algn="ctr"/>
            <a:r>
              <a:rPr lang="en-US" sz="2400" dirty="0" smtClean="0"/>
              <a:t>Ion Beam</a:t>
            </a:r>
            <a:endParaRPr lang="en-US" sz="2400" dirty="0"/>
          </a:p>
        </p:txBody>
      </p:sp>
      <p:grpSp>
        <p:nvGrpSpPr>
          <p:cNvPr id="130" name="Group 129"/>
          <p:cNvGrpSpPr/>
          <p:nvPr/>
        </p:nvGrpSpPr>
        <p:grpSpPr>
          <a:xfrm>
            <a:off x="1932998" y="2397828"/>
            <a:ext cx="1191202" cy="186088"/>
            <a:chOff x="646418" y="4892827"/>
            <a:chExt cx="1191202" cy="186088"/>
          </a:xfrm>
        </p:grpSpPr>
        <p:sp>
          <p:nvSpPr>
            <p:cNvPr id="149" name="Oval 148"/>
            <p:cNvSpPr/>
            <p:nvPr/>
          </p:nvSpPr>
          <p:spPr>
            <a:xfrm>
              <a:off x="1784640" y="4949625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/>
            <p:cNvSpPr/>
            <p:nvPr/>
          </p:nvSpPr>
          <p:spPr>
            <a:xfrm>
              <a:off x="646418" y="4960090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/>
            <p:cNvSpPr/>
            <p:nvPr/>
          </p:nvSpPr>
          <p:spPr>
            <a:xfrm>
              <a:off x="819084" y="4960090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/>
            <p:cNvSpPr/>
            <p:nvPr/>
          </p:nvSpPr>
          <p:spPr>
            <a:xfrm>
              <a:off x="734317" y="4896798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Oval 164"/>
            <p:cNvSpPr/>
            <p:nvPr/>
          </p:nvSpPr>
          <p:spPr>
            <a:xfrm>
              <a:off x="985970" y="4893486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Oval 166"/>
            <p:cNvSpPr/>
            <p:nvPr/>
          </p:nvSpPr>
          <p:spPr>
            <a:xfrm>
              <a:off x="776701" y="5025935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/>
            <p:cNvSpPr/>
            <p:nvPr/>
          </p:nvSpPr>
          <p:spPr>
            <a:xfrm>
              <a:off x="1197890" y="4919597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/>
            <p:cNvSpPr/>
            <p:nvPr/>
          </p:nvSpPr>
          <p:spPr>
            <a:xfrm>
              <a:off x="1091930" y="4999446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76"/>
            <p:cNvSpPr/>
            <p:nvPr/>
          </p:nvSpPr>
          <p:spPr>
            <a:xfrm>
              <a:off x="1471333" y="4925046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77"/>
            <p:cNvSpPr/>
            <p:nvPr/>
          </p:nvSpPr>
          <p:spPr>
            <a:xfrm>
              <a:off x="1356829" y="4999446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78"/>
            <p:cNvSpPr/>
            <p:nvPr/>
          </p:nvSpPr>
          <p:spPr>
            <a:xfrm>
              <a:off x="1615105" y="4892827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/>
            <p:cNvSpPr/>
            <p:nvPr/>
          </p:nvSpPr>
          <p:spPr>
            <a:xfrm>
              <a:off x="1555503" y="4983096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/>
            <p:cNvSpPr/>
            <p:nvPr/>
          </p:nvSpPr>
          <p:spPr>
            <a:xfrm>
              <a:off x="1201200" y="5008033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/>
            <p:cNvSpPr/>
            <p:nvPr/>
          </p:nvSpPr>
          <p:spPr>
            <a:xfrm>
              <a:off x="1724375" y="4986580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Oval 182"/>
            <p:cNvSpPr/>
            <p:nvPr/>
          </p:nvSpPr>
          <p:spPr>
            <a:xfrm>
              <a:off x="1303849" y="4930116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 183"/>
            <p:cNvSpPr/>
            <p:nvPr/>
          </p:nvSpPr>
          <p:spPr>
            <a:xfrm>
              <a:off x="948885" y="4986580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3" name="Rectangle 192"/>
          <p:cNvSpPr/>
          <p:nvPr/>
        </p:nvSpPr>
        <p:spPr>
          <a:xfrm>
            <a:off x="2179048" y="1676080"/>
            <a:ext cx="45719" cy="58548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Rectangle 193"/>
          <p:cNvSpPr/>
          <p:nvPr/>
        </p:nvSpPr>
        <p:spPr>
          <a:xfrm>
            <a:off x="2308588" y="1676080"/>
            <a:ext cx="45719" cy="58548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Rectangle 194"/>
          <p:cNvSpPr/>
          <p:nvPr/>
        </p:nvSpPr>
        <p:spPr>
          <a:xfrm>
            <a:off x="2045698" y="1676080"/>
            <a:ext cx="45719" cy="58548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6" name="Rectangle 195"/>
          <p:cNvSpPr/>
          <p:nvPr/>
        </p:nvSpPr>
        <p:spPr>
          <a:xfrm>
            <a:off x="2308588" y="2714302"/>
            <a:ext cx="45719" cy="58548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" name="Rectangle 196"/>
          <p:cNvSpPr/>
          <p:nvPr/>
        </p:nvSpPr>
        <p:spPr>
          <a:xfrm>
            <a:off x="2045698" y="2714302"/>
            <a:ext cx="45719" cy="58548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" name="TextBox 197"/>
          <p:cNvSpPr txBox="1"/>
          <p:nvPr/>
        </p:nvSpPr>
        <p:spPr>
          <a:xfrm>
            <a:off x="1111202" y="1252944"/>
            <a:ext cx="21902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Induction Plates</a:t>
            </a:r>
            <a:endParaRPr lang="en-US" sz="2400" dirty="0"/>
          </a:p>
        </p:txBody>
      </p:sp>
      <p:sp>
        <p:nvSpPr>
          <p:cNvPr id="200" name="TextBox 199"/>
          <p:cNvSpPr txBox="1"/>
          <p:nvPr/>
        </p:nvSpPr>
        <p:spPr>
          <a:xfrm>
            <a:off x="2895600" y="0"/>
            <a:ext cx="32223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Ba</a:t>
            </a:r>
            <a:r>
              <a:rPr lang="en-US" sz="3200" baseline="30000" dirty="0" smtClean="0"/>
              <a:t>+</a:t>
            </a:r>
            <a:r>
              <a:rPr lang="en-US" sz="3200" dirty="0" smtClean="0"/>
              <a:t>/Ba Deposition</a:t>
            </a:r>
            <a:endParaRPr lang="en-US" sz="3200" dirty="0"/>
          </a:p>
        </p:txBody>
      </p:sp>
      <p:pic>
        <p:nvPicPr>
          <p:cNvPr id="201" name="Picture 20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451" y="3886200"/>
            <a:ext cx="3095476" cy="2988736"/>
          </a:xfrm>
          <a:prstGeom prst="rect">
            <a:avLst/>
          </a:prstGeom>
        </p:spPr>
      </p:pic>
      <p:cxnSp>
        <p:nvCxnSpPr>
          <p:cNvPr id="202" name="Straight Arrow Connector 201"/>
          <p:cNvCxnSpPr/>
          <p:nvPr/>
        </p:nvCxnSpPr>
        <p:spPr>
          <a:xfrm flipH="1">
            <a:off x="2089771" y="3172048"/>
            <a:ext cx="116539" cy="1414433"/>
          </a:xfrm>
          <a:prstGeom prst="straightConnector1">
            <a:avLst/>
          </a:prstGeom>
          <a:ln w="28575">
            <a:solidFill>
              <a:srgbClr val="0000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9" name="Rectangle 198"/>
          <p:cNvSpPr/>
          <p:nvPr/>
        </p:nvSpPr>
        <p:spPr>
          <a:xfrm>
            <a:off x="2179048" y="2714302"/>
            <a:ext cx="45719" cy="58548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027927" y="5412220"/>
            <a:ext cx="3090030" cy="830997"/>
          </a:xfrm>
          <a:prstGeom prst="rect">
            <a:avLst/>
          </a:prstGeom>
          <a:solidFill>
            <a:schemeClr val="bg1"/>
          </a:solidFill>
          <a:ln w="19050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Induction signal is read out during deposit.</a:t>
            </a:r>
            <a:endParaRPr 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4709694" y="4241850"/>
            <a:ext cx="37828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Retract Faraday cup during Ba</a:t>
            </a:r>
            <a:r>
              <a:rPr lang="en-US" sz="2400" baseline="30000" dirty="0" smtClean="0"/>
              <a:t>+</a:t>
            </a:r>
            <a:r>
              <a:rPr lang="en-US" sz="2400" dirty="0" smtClean="0"/>
              <a:t> pulse deposit.</a:t>
            </a:r>
            <a:endParaRPr lang="en-US" sz="24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934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/>
          <p:cNvSpPr/>
          <p:nvPr/>
        </p:nvSpPr>
        <p:spPr>
          <a:xfrm>
            <a:off x="0" y="5157257"/>
            <a:ext cx="2057524" cy="1482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/>
          <p:cNvSpPr/>
          <p:nvPr/>
        </p:nvSpPr>
        <p:spPr>
          <a:xfrm>
            <a:off x="1991638" y="4395451"/>
            <a:ext cx="131772" cy="9100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/>
          <p:cNvSpPr/>
          <p:nvPr/>
        </p:nvSpPr>
        <p:spPr>
          <a:xfrm>
            <a:off x="2123409" y="4395451"/>
            <a:ext cx="1120059" cy="13177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/>
          <p:cNvSpPr/>
          <p:nvPr/>
        </p:nvSpPr>
        <p:spPr>
          <a:xfrm>
            <a:off x="3177583" y="2587709"/>
            <a:ext cx="599313" cy="1482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Rectangle 62"/>
          <p:cNvSpPr/>
          <p:nvPr/>
        </p:nvSpPr>
        <p:spPr>
          <a:xfrm>
            <a:off x="5516529" y="2587709"/>
            <a:ext cx="131772" cy="67704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/>
          <p:cNvSpPr/>
          <p:nvPr/>
        </p:nvSpPr>
        <p:spPr>
          <a:xfrm>
            <a:off x="0" y="2587709"/>
            <a:ext cx="2057524" cy="1482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/>
          <p:cNvSpPr/>
          <p:nvPr/>
        </p:nvSpPr>
        <p:spPr>
          <a:xfrm>
            <a:off x="1991638" y="2587709"/>
            <a:ext cx="131772" cy="9100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2123409" y="3365987"/>
            <a:ext cx="1120059" cy="13177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/>
          <p:cNvSpPr/>
          <p:nvPr/>
        </p:nvSpPr>
        <p:spPr>
          <a:xfrm>
            <a:off x="3111697" y="2587709"/>
            <a:ext cx="131772" cy="9100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/>
          <p:cNvSpPr/>
          <p:nvPr/>
        </p:nvSpPr>
        <p:spPr>
          <a:xfrm>
            <a:off x="3111697" y="4395450"/>
            <a:ext cx="131772" cy="9100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0" name="Picture 6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4322883" y="2868113"/>
            <a:ext cx="321238" cy="2347511"/>
          </a:xfrm>
          <a:prstGeom prst="rect">
            <a:avLst/>
          </a:prstGeom>
        </p:spPr>
      </p:pic>
      <p:sp>
        <p:nvSpPr>
          <p:cNvPr id="71" name="Oval 70"/>
          <p:cNvSpPr/>
          <p:nvPr/>
        </p:nvSpPr>
        <p:spPr>
          <a:xfrm>
            <a:off x="4768188" y="3524742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/>
          <p:cNvSpPr/>
          <p:nvPr/>
        </p:nvSpPr>
        <p:spPr>
          <a:xfrm>
            <a:off x="4698184" y="3590628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/>
          <p:cNvSpPr/>
          <p:nvPr/>
        </p:nvSpPr>
        <p:spPr>
          <a:xfrm>
            <a:off x="4632296" y="3662125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/>
          <p:cNvSpPr/>
          <p:nvPr/>
        </p:nvSpPr>
        <p:spPr>
          <a:xfrm>
            <a:off x="4566407" y="3732127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/>
          <p:cNvSpPr/>
          <p:nvPr/>
        </p:nvSpPr>
        <p:spPr>
          <a:xfrm>
            <a:off x="4361073" y="3935395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/>
          <p:cNvSpPr/>
          <p:nvPr/>
        </p:nvSpPr>
        <p:spPr>
          <a:xfrm>
            <a:off x="4286398" y="4001281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/>
          <p:cNvSpPr/>
          <p:nvPr/>
        </p:nvSpPr>
        <p:spPr>
          <a:xfrm>
            <a:off x="4220511" y="4073215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/>
          <p:cNvSpPr/>
          <p:nvPr/>
        </p:nvSpPr>
        <p:spPr>
          <a:xfrm>
            <a:off x="4154622" y="4143217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/>
          <p:cNvSpPr/>
          <p:nvPr/>
        </p:nvSpPr>
        <p:spPr>
          <a:xfrm>
            <a:off x="4085180" y="4209103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/>
          <p:cNvSpPr/>
          <p:nvPr/>
        </p:nvSpPr>
        <p:spPr>
          <a:xfrm>
            <a:off x="4015176" y="4274989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/>
          <p:cNvSpPr/>
          <p:nvPr/>
        </p:nvSpPr>
        <p:spPr>
          <a:xfrm>
            <a:off x="3949288" y="4346486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/>
          <p:cNvSpPr/>
          <p:nvPr/>
        </p:nvSpPr>
        <p:spPr>
          <a:xfrm>
            <a:off x="4665241" y="3498195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/>
          <p:cNvSpPr/>
          <p:nvPr/>
        </p:nvSpPr>
        <p:spPr>
          <a:xfrm>
            <a:off x="4595237" y="3564081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/>
          <p:cNvSpPr/>
          <p:nvPr/>
        </p:nvSpPr>
        <p:spPr>
          <a:xfrm>
            <a:off x="4529349" y="3635577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/>
          <p:cNvSpPr/>
          <p:nvPr/>
        </p:nvSpPr>
        <p:spPr>
          <a:xfrm>
            <a:off x="4463459" y="3705580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/>
          <p:cNvSpPr/>
          <p:nvPr/>
        </p:nvSpPr>
        <p:spPr>
          <a:xfrm>
            <a:off x="4394018" y="3771466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/>
          <p:cNvSpPr/>
          <p:nvPr/>
        </p:nvSpPr>
        <p:spPr>
          <a:xfrm>
            <a:off x="4258126" y="3908848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/>
          <p:cNvSpPr/>
          <p:nvPr/>
        </p:nvSpPr>
        <p:spPr>
          <a:xfrm>
            <a:off x="4183451" y="3974734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/>
          <p:cNvSpPr/>
          <p:nvPr/>
        </p:nvSpPr>
        <p:spPr>
          <a:xfrm>
            <a:off x="4117564" y="4046668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/>
          <p:cNvSpPr/>
          <p:nvPr/>
        </p:nvSpPr>
        <p:spPr>
          <a:xfrm>
            <a:off x="4051675" y="4116670"/>
            <a:ext cx="65886" cy="65886"/>
          </a:xfrm>
          <a:prstGeom prst="ellipse">
            <a:avLst/>
          </a:prstGeom>
          <a:solidFill>
            <a:srgbClr val="FFC000"/>
          </a:solidFill>
          <a:ln>
            <a:solidFill>
              <a:srgbClr val="CC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/>
          <p:cNvSpPr/>
          <p:nvPr/>
        </p:nvSpPr>
        <p:spPr>
          <a:xfrm>
            <a:off x="3982233" y="4182556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/>
          <p:cNvSpPr/>
          <p:nvPr/>
        </p:nvSpPr>
        <p:spPr>
          <a:xfrm>
            <a:off x="3912229" y="4248442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/>
          <p:cNvSpPr/>
          <p:nvPr/>
        </p:nvSpPr>
        <p:spPr>
          <a:xfrm>
            <a:off x="4636416" y="3399018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/>
          <p:cNvSpPr/>
          <p:nvPr/>
        </p:nvSpPr>
        <p:spPr>
          <a:xfrm>
            <a:off x="4566412" y="3464904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/>
          <p:cNvSpPr/>
          <p:nvPr/>
        </p:nvSpPr>
        <p:spPr>
          <a:xfrm>
            <a:off x="4500523" y="3536400"/>
            <a:ext cx="65886" cy="65886"/>
          </a:xfrm>
          <a:prstGeom prst="ellipse">
            <a:avLst/>
          </a:prstGeom>
          <a:solidFill>
            <a:srgbClr val="FFC00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/>
          <p:cNvSpPr/>
          <p:nvPr/>
        </p:nvSpPr>
        <p:spPr>
          <a:xfrm>
            <a:off x="4434634" y="3606403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/>
          <p:cNvSpPr/>
          <p:nvPr/>
        </p:nvSpPr>
        <p:spPr>
          <a:xfrm>
            <a:off x="4365193" y="3672288"/>
            <a:ext cx="65886" cy="65886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/>
          <p:cNvSpPr/>
          <p:nvPr/>
        </p:nvSpPr>
        <p:spPr>
          <a:xfrm>
            <a:off x="4295189" y="3738174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/>
          <p:cNvSpPr/>
          <p:nvPr/>
        </p:nvSpPr>
        <p:spPr>
          <a:xfrm>
            <a:off x="4229300" y="3809671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/>
          <p:cNvSpPr/>
          <p:nvPr/>
        </p:nvSpPr>
        <p:spPr>
          <a:xfrm>
            <a:off x="4154625" y="3875557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/>
          <p:cNvSpPr/>
          <p:nvPr/>
        </p:nvSpPr>
        <p:spPr>
          <a:xfrm>
            <a:off x="4088738" y="3947491"/>
            <a:ext cx="65886" cy="65886"/>
          </a:xfrm>
          <a:prstGeom prst="ellipse">
            <a:avLst/>
          </a:prstGeom>
          <a:solidFill>
            <a:srgbClr val="FFC000"/>
          </a:solidFill>
          <a:ln>
            <a:solidFill>
              <a:srgbClr val="CC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/>
          <p:cNvSpPr/>
          <p:nvPr/>
        </p:nvSpPr>
        <p:spPr>
          <a:xfrm>
            <a:off x="4022849" y="4017493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105"/>
          <p:cNvSpPr/>
          <p:nvPr/>
        </p:nvSpPr>
        <p:spPr>
          <a:xfrm>
            <a:off x="3953408" y="4083379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/>
          <p:cNvSpPr/>
          <p:nvPr/>
        </p:nvSpPr>
        <p:spPr>
          <a:xfrm>
            <a:off x="3883404" y="4149265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/>
          <p:cNvSpPr/>
          <p:nvPr/>
        </p:nvSpPr>
        <p:spPr>
          <a:xfrm>
            <a:off x="3817515" y="4220761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/>
          <p:cNvSpPr/>
          <p:nvPr/>
        </p:nvSpPr>
        <p:spPr>
          <a:xfrm>
            <a:off x="4529908" y="3372477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/>
          <p:cNvSpPr/>
          <p:nvPr/>
        </p:nvSpPr>
        <p:spPr>
          <a:xfrm>
            <a:off x="4459904" y="3438363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/>
          <p:cNvSpPr/>
          <p:nvPr/>
        </p:nvSpPr>
        <p:spPr>
          <a:xfrm>
            <a:off x="4394016" y="3509859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/>
          <p:cNvSpPr/>
          <p:nvPr/>
        </p:nvSpPr>
        <p:spPr>
          <a:xfrm>
            <a:off x="4328126" y="3579862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/>
          <p:cNvSpPr/>
          <p:nvPr/>
        </p:nvSpPr>
        <p:spPr>
          <a:xfrm>
            <a:off x="4258685" y="3645747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/>
          <p:cNvSpPr/>
          <p:nvPr/>
        </p:nvSpPr>
        <p:spPr>
          <a:xfrm>
            <a:off x="4188681" y="3711633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/>
          <p:cNvSpPr/>
          <p:nvPr/>
        </p:nvSpPr>
        <p:spPr>
          <a:xfrm>
            <a:off x="4122792" y="3783130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/>
          <p:cNvSpPr/>
          <p:nvPr/>
        </p:nvSpPr>
        <p:spPr>
          <a:xfrm>
            <a:off x="4048117" y="3849016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Oval 116"/>
          <p:cNvSpPr/>
          <p:nvPr/>
        </p:nvSpPr>
        <p:spPr>
          <a:xfrm>
            <a:off x="3982231" y="3920950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17"/>
          <p:cNvSpPr/>
          <p:nvPr/>
        </p:nvSpPr>
        <p:spPr>
          <a:xfrm>
            <a:off x="3916341" y="3990952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/>
          <p:cNvSpPr/>
          <p:nvPr/>
        </p:nvSpPr>
        <p:spPr>
          <a:xfrm>
            <a:off x="3846900" y="4056838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Oval 119"/>
          <p:cNvSpPr/>
          <p:nvPr/>
        </p:nvSpPr>
        <p:spPr>
          <a:xfrm>
            <a:off x="3776896" y="4122724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ectangle 121"/>
          <p:cNvSpPr/>
          <p:nvPr/>
        </p:nvSpPr>
        <p:spPr>
          <a:xfrm>
            <a:off x="5671690" y="3135385"/>
            <a:ext cx="94710" cy="171509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ectangle 123"/>
          <p:cNvSpPr/>
          <p:nvPr/>
        </p:nvSpPr>
        <p:spPr>
          <a:xfrm>
            <a:off x="5516529" y="4780130"/>
            <a:ext cx="131772" cy="52537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/>
          <p:cNvSpPr/>
          <p:nvPr/>
        </p:nvSpPr>
        <p:spPr>
          <a:xfrm>
            <a:off x="4981206" y="2587709"/>
            <a:ext cx="601208" cy="1482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1" name="Rectangle 130"/>
          <p:cNvSpPr/>
          <p:nvPr/>
        </p:nvSpPr>
        <p:spPr>
          <a:xfrm>
            <a:off x="3611625" y="2473608"/>
            <a:ext cx="1507136" cy="10278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tangle 131"/>
          <p:cNvSpPr/>
          <p:nvPr/>
        </p:nvSpPr>
        <p:spPr>
          <a:xfrm>
            <a:off x="3636332" y="5328655"/>
            <a:ext cx="1507136" cy="10278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Rectangle 132"/>
          <p:cNvSpPr/>
          <p:nvPr/>
        </p:nvSpPr>
        <p:spPr>
          <a:xfrm>
            <a:off x="3162224" y="5157257"/>
            <a:ext cx="599313" cy="1482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4" name="Rectangle 133"/>
          <p:cNvSpPr/>
          <p:nvPr/>
        </p:nvSpPr>
        <p:spPr>
          <a:xfrm>
            <a:off x="4965848" y="5157257"/>
            <a:ext cx="601208" cy="1482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6" name="Rectangle 135"/>
          <p:cNvSpPr/>
          <p:nvPr/>
        </p:nvSpPr>
        <p:spPr>
          <a:xfrm>
            <a:off x="6653367" y="3783131"/>
            <a:ext cx="3085800" cy="166498"/>
          </a:xfrm>
          <a:prstGeom prst="rect">
            <a:avLst/>
          </a:prstGeom>
          <a:solidFill>
            <a:srgbClr val="A7E200"/>
          </a:solidFill>
          <a:ln>
            <a:solidFill>
              <a:srgbClr val="A7E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7" name="Isosceles Triangle 136"/>
          <p:cNvSpPr/>
          <p:nvPr/>
        </p:nvSpPr>
        <p:spPr>
          <a:xfrm rot="16200000">
            <a:off x="5427481" y="2725221"/>
            <a:ext cx="153746" cy="2298026"/>
          </a:xfrm>
          <a:prstGeom prst="triangle">
            <a:avLst/>
          </a:prstGeom>
          <a:solidFill>
            <a:srgbClr val="A7E200"/>
          </a:solidFill>
          <a:ln>
            <a:solidFill>
              <a:srgbClr val="A7E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Chord 134"/>
          <p:cNvSpPr/>
          <p:nvPr/>
        </p:nvSpPr>
        <p:spPr>
          <a:xfrm rot="10800000">
            <a:off x="6366395" y="3228875"/>
            <a:ext cx="373977" cy="1375619"/>
          </a:xfrm>
          <a:prstGeom prst="chord">
            <a:avLst>
              <a:gd name="adj1" fmla="val 5404137"/>
              <a:gd name="adj2" fmla="val 16256210"/>
            </a:avLst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7238999" y="2971800"/>
            <a:ext cx="16002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Tunable Dye Laser</a:t>
            </a:r>
            <a:endParaRPr lang="en-US" sz="2400" dirty="0"/>
          </a:p>
        </p:txBody>
      </p:sp>
      <p:sp>
        <p:nvSpPr>
          <p:cNvPr id="75" name="Oval 74"/>
          <p:cNvSpPr/>
          <p:nvPr/>
        </p:nvSpPr>
        <p:spPr>
          <a:xfrm>
            <a:off x="4496965" y="3798013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/>
          <p:cNvSpPr/>
          <p:nvPr/>
        </p:nvSpPr>
        <p:spPr>
          <a:xfrm>
            <a:off x="4426961" y="3863899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/>
          <p:cNvSpPr/>
          <p:nvPr/>
        </p:nvSpPr>
        <p:spPr>
          <a:xfrm>
            <a:off x="4324014" y="3837352"/>
            <a:ext cx="65886" cy="65886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TextBox 126"/>
          <p:cNvSpPr txBox="1"/>
          <p:nvPr/>
        </p:nvSpPr>
        <p:spPr>
          <a:xfrm>
            <a:off x="5232361" y="1206453"/>
            <a:ext cx="8273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</a:t>
            </a:r>
            <a:r>
              <a:rPr lang="en-US" sz="2400" dirty="0" smtClean="0"/>
              <a:t>ilter</a:t>
            </a:r>
            <a:endParaRPr lang="en-US" sz="2400" dirty="0"/>
          </a:p>
        </p:txBody>
      </p:sp>
      <p:sp>
        <p:nvSpPr>
          <p:cNvPr id="121" name="Rectangle 120"/>
          <p:cNvSpPr/>
          <p:nvPr/>
        </p:nvSpPr>
        <p:spPr>
          <a:xfrm>
            <a:off x="3969877" y="0"/>
            <a:ext cx="790632" cy="2151584"/>
          </a:xfrm>
          <a:prstGeom prst="rect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Isosceles Triangle 122"/>
          <p:cNvSpPr/>
          <p:nvPr/>
        </p:nvSpPr>
        <p:spPr>
          <a:xfrm rot="10800000">
            <a:off x="3953407" y="2127871"/>
            <a:ext cx="790631" cy="1738220"/>
          </a:xfrm>
          <a:prstGeom prst="triangle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alpha val="70000"/>
                </a:schemeClr>
              </a:gs>
              <a:gs pos="100000">
                <a:schemeClr val="accent6">
                  <a:lumMod val="75000"/>
                  <a:alpha val="7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3028703" y="591424"/>
            <a:ext cx="2524731" cy="3991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To spectrometer/CCD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4188679" y="4090424"/>
            <a:ext cx="120870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Sapphire Window (11 K)</a:t>
            </a:r>
            <a:endParaRPr lang="en-US" sz="2200" dirty="0"/>
          </a:p>
        </p:txBody>
      </p:sp>
      <p:sp>
        <p:nvSpPr>
          <p:cNvPr id="162" name="Rectangle 161"/>
          <p:cNvSpPr/>
          <p:nvPr/>
        </p:nvSpPr>
        <p:spPr>
          <a:xfrm rot="2578900">
            <a:off x="2984373" y="2816328"/>
            <a:ext cx="379063" cy="2308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Rectangle 156"/>
          <p:cNvSpPr/>
          <p:nvPr/>
        </p:nvSpPr>
        <p:spPr>
          <a:xfrm rot="2700000">
            <a:off x="1370192" y="2612858"/>
            <a:ext cx="2695574" cy="5660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Rectangle 157"/>
          <p:cNvSpPr/>
          <p:nvPr/>
        </p:nvSpPr>
        <p:spPr>
          <a:xfrm rot="2700000">
            <a:off x="1547171" y="2492261"/>
            <a:ext cx="2695574" cy="5660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8" name="Group 187"/>
          <p:cNvGrpSpPr/>
          <p:nvPr/>
        </p:nvGrpSpPr>
        <p:grpSpPr>
          <a:xfrm>
            <a:off x="3611625" y="1533258"/>
            <a:ext cx="1442365" cy="835812"/>
            <a:chOff x="10816586" y="4631011"/>
            <a:chExt cx="1442365" cy="835812"/>
          </a:xfrm>
        </p:grpSpPr>
        <p:sp>
          <p:nvSpPr>
            <p:cNvPr id="189" name="Rectangle 188"/>
            <p:cNvSpPr/>
            <p:nvPr/>
          </p:nvSpPr>
          <p:spPr>
            <a:xfrm>
              <a:off x="10933603" y="4739391"/>
              <a:ext cx="1208330" cy="727432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Isosceles Triangle 189"/>
            <p:cNvSpPr/>
            <p:nvPr/>
          </p:nvSpPr>
          <p:spPr>
            <a:xfrm rot="10800000">
              <a:off x="10816586" y="4631011"/>
              <a:ext cx="1442365" cy="774466"/>
            </a:xfrm>
            <a:prstGeom prst="triangl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1" name="Rectangle 190"/>
          <p:cNvSpPr/>
          <p:nvPr/>
        </p:nvSpPr>
        <p:spPr>
          <a:xfrm>
            <a:off x="3459825" y="1410274"/>
            <a:ext cx="1743072" cy="118872"/>
          </a:xfrm>
          <a:prstGeom prst="rect">
            <a:avLst/>
          </a:prstGeom>
          <a:solidFill>
            <a:srgbClr val="C0504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/>
          </a:p>
        </p:txBody>
      </p:sp>
      <p:sp>
        <p:nvSpPr>
          <p:cNvPr id="192" name="TextBox 191"/>
          <p:cNvSpPr txBox="1"/>
          <p:nvPr/>
        </p:nvSpPr>
        <p:spPr>
          <a:xfrm>
            <a:off x="4891703" y="1774521"/>
            <a:ext cx="27175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50 mm Camera Lens</a:t>
            </a:r>
            <a:endParaRPr lang="en-US" sz="24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24</a:t>
            </a:fld>
            <a:endParaRPr lang="en-US"/>
          </a:p>
        </p:txBody>
      </p:sp>
      <p:grpSp>
        <p:nvGrpSpPr>
          <p:cNvPr id="126" name="Group 125"/>
          <p:cNvGrpSpPr/>
          <p:nvPr/>
        </p:nvGrpSpPr>
        <p:grpSpPr>
          <a:xfrm>
            <a:off x="1318172" y="3665011"/>
            <a:ext cx="510628" cy="2656849"/>
            <a:chOff x="801688" y="4635929"/>
            <a:chExt cx="510628" cy="2656849"/>
          </a:xfrm>
        </p:grpSpPr>
        <p:sp>
          <p:nvSpPr>
            <p:cNvPr id="130" name="Rectangle 129"/>
            <p:cNvSpPr/>
            <p:nvPr/>
          </p:nvSpPr>
          <p:spPr>
            <a:xfrm>
              <a:off x="1004237" y="5206097"/>
              <a:ext cx="131100" cy="1277686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Freeform 148"/>
            <p:cNvSpPr/>
            <p:nvPr/>
          </p:nvSpPr>
          <p:spPr>
            <a:xfrm>
              <a:off x="801688" y="4635929"/>
              <a:ext cx="510628" cy="570167"/>
            </a:xfrm>
            <a:custGeom>
              <a:avLst/>
              <a:gdLst>
                <a:gd name="connsiteX0" fmla="*/ 0 w 666750"/>
                <a:gd name="connsiteY0" fmla="*/ 0 h 800100"/>
                <a:gd name="connsiteX1" fmla="*/ 666750 w 666750"/>
                <a:gd name="connsiteY1" fmla="*/ 0 h 800100"/>
                <a:gd name="connsiteX2" fmla="*/ 666750 w 666750"/>
                <a:gd name="connsiteY2" fmla="*/ 800100 h 800100"/>
                <a:gd name="connsiteX3" fmla="*/ 9525 w 666750"/>
                <a:gd name="connsiteY3" fmla="*/ 800100 h 800100"/>
                <a:gd name="connsiteX4" fmla="*/ 9525 w 666750"/>
                <a:gd name="connsiteY4" fmla="*/ 619125 h 800100"/>
                <a:gd name="connsiteX5" fmla="*/ 390525 w 666750"/>
                <a:gd name="connsiteY5" fmla="*/ 619125 h 800100"/>
                <a:gd name="connsiteX6" fmla="*/ 485775 w 666750"/>
                <a:gd name="connsiteY6" fmla="*/ 523875 h 800100"/>
                <a:gd name="connsiteX7" fmla="*/ 485775 w 666750"/>
                <a:gd name="connsiteY7" fmla="*/ 295275 h 800100"/>
                <a:gd name="connsiteX8" fmla="*/ 390525 w 666750"/>
                <a:gd name="connsiteY8" fmla="*/ 200025 h 800100"/>
                <a:gd name="connsiteX9" fmla="*/ 9525 w 666750"/>
                <a:gd name="connsiteY9" fmla="*/ 200025 h 800100"/>
                <a:gd name="connsiteX10" fmla="*/ 0 w 666750"/>
                <a:gd name="connsiteY10" fmla="*/ 0 h 800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66750" h="800100">
                  <a:moveTo>
                    <a:pt x="0" y="0"/>
                  </a:moveTo>
                  <a:lnTo>
                    <a:pt x="666750" y="0"/>
                  </a:lnTo>
                  <a:lnTo>
                    <a:pt x="666750" y="800100"/>
                  </a:lnTo>
                  <a:lnTo>
                    <a:pt x="9525" y="800100"/>
                  </a:lnTo>
                  <a:lnTo>
                    <a:pt x="9525" y="619125"/>
                  </a:lnTo>
                  <a:lnTo>
                    <a:pt x="390525" y="619125"/>
                  </a:lnTo>
                  <a:lnTo>
                    <a:pt x="485775" y="523875"/>
                  </a:lnTo>
                  <a:lnTo>
                    <a:pt x="485775" y="295275"/>
                  </a:lnTo>
                  <a:lnTo>
                    <a:pt x="390525" y="200025"/>
                  </a:lnTo>
                  <a:lnTo>
                    <a:pt x="9525" y="2000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156" name="Double Wave 155"/>
            <p:cNvSpPr/>
            <p:nvPr/>
          </p:nvSpPr>
          <p:spPr>
            <a:xfrm rot="5400000">
              <a:off x="977987" y="6400727"/>
              <a:ext cx="150477" cy="211059"/>
            </a:xfrm>
            <a:prstGeom prst="doubleWav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Double Wave 160"/>
            <p:cNvSpPr/>
            <p:nvPr/>
          </p:nvSpPr>
          <p:spPr>
            <a:xfrm rot="5400000">
              <a:off x="977087" y="6548637"/>
              <a:ext cx="150477" cy="211059"/>
            </a:xfrm>
            <a:prstGeom prst="doubleWav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Rectangle 163"/>
            <p:cNvSpPr/>
            <p:nvPr/>
          </p:nvSpPr>
          <p:spPr>
            <a:xfrm>
              <a:off x="924611" y="6729405"/>
              <a:ext cx="254590" cy="4928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Rectangle 164"/>
            <p:cNvSpPr/>
            <p:nvPr/>
          </p:nvSpPr>
          <p:spPr>
            <a:xfrm>
              <a:off x="994285" y="6778694"/>
              <a:ext cx="105050" cy="51408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7" name="Rectangle 166"/>
            <p:cNvSpPr/>
            <p:nvPr/>
          </p:nvSpPr>
          <p:spPr>
            <a:xfrm>
              <a:off x="967482" y="7024297"/>
              <a:ext cx="168847" cy="26848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Double Wave 174"/>
            <p:cNvSpPr/>
            <p:nvPr/>
          </p:nvSpPr>
          <p:spPr>
            <a:xfrm rot="5400000">
              <a:off x="981283" y="6250252"/>
              <a:ext cx="150477" cy="211059"/>
            </a:xfrm>
            <a:prstGeom prst="doubleWav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Rectangle 175"/>
            <p:cNvSpPr/>
            <p:nvPr/>
          </p:nvSpPr>
          <p:spPr>
            <a:xfrm>
              <a:off x="929227" y="6254523"/>
              <a:ext cx="254590" cy="4928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7" name="Straight Arrow Connector 176"/>
            <p:cNvCxnSpPr/>
            <p:nvPr/>
          </p:nvCxnSpPr>
          <p:spPr>
            <a:xfrm flipH="1" flipV="1">
              <a:off x="1046808" y="6341072"/>
              <a:ext cx="1" cy="353577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89484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/>
          <p:cNvSpPr/>
          <p:nvPr/>
        </p:nvSpPr>
        <p:spPr>
          <a:xfrm>
            <a:off x="0" y="5157257"/>
            <a:ext cx="2057524" cy="1482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/>
          <p:cNvSpPr/>
          <p:nvPr/>
        </p:nvSpPr>
        <p:spPr>
          <a:xfrm>
            <a:off x="1991638" y="4395451"/>
            <a:ext cx="131772" cy="9100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/>
          <p:cNvSpPr/>
          <p:nvPr/>
        </p:nvSpPr>
        <p:spPr>
          <a:xfrm>
            <a:off x="2123409" y="4395451"/>
            <a:ext cx="1120059" cy="13177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/>
          <p:cNvSpPr/>
          <p:nvPr/>
        </p:nvSpPr>
        <p:spPr>
          <a:xfrm>
            <a:off x="3177583" y="2587709"/>
            <a:ext cx="599313" cy="1482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Rectangle 62"/>
          <p:cNvSpPr/>
          <p:nvPr/>
        </p:nvSpPr>
        <p:spPr>
          <a:xfrm>
            <a:off x="5516529" y="2587709"/>
            <a:ext cx="131772" cy="67704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/>
          <p:cNvSpPr/>
          <p:nvPr/>
        </p:nvSpPr>
        <p:spPr>
          <a:xfrm>
            <a:off x="0" y="2587709"/>
            <a:ext cx="2057524" cy="1482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/>
          <p:cNvSpPr/>
          <p:nvPr/>
        </p:nvSpPr>
        <p:spPr>
          <a:xfrm>
            <a:off x="1991638" y="2587709"/>
            <a:ext cx="131772" cy="9100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2123409" y="3365987"/>
            <a:ext cx="1120059" cy="13177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/>
          <p:cNvSpPr/>
          <p:nvPr/>
        </p:nvSpPr>
        <p:spPr>
          <a:xfrm>
            <a:off x="3111697" y="2587709"/>
            <a:ext cx="131772" cy="9100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/>
          <p:cNvSpPr/>
          <p:nvPr/>
        </p:nvSpPr>
        <p:spPr>
          <a:xfrm>
            <a:off x="3111697" y="4395450"/>
            <a:ext cx="131772" cy="9100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0" name="Picture 6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4322883" y="2868113"/>
            <a:ext cx="321238" cy="2347511"/>
          </a:xfrm>
          <a:prstGeom prst="rect">
            <a:avLst/>
          </a:prstGeom>
        </p:spPr>
      </p:pic>
      <p:sp>
        <p:nvSpPr>
          <p:cNvPr id="71" name="Oval 70"/>
          <p:cNvSpPr/>
          <p:nvPr/>
        </p:nvSpPr>
        <p:spPr>
          <a:xfrm>
            <a:off x="4768188" y="3524742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/>
          <p:cNvSpPr/>
          <p:nvPr/>
        </p:nvSpPr>
        <p:spPr>
          <a:xfrm>
            <a:off x="4698184" y="3590628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/>
          <p:cNvSpPr/>
          <p:nvPr/>
        </p:nvSpPr>
        <p:spPr>
          <a:xfrm>
            <a:off x="4632296" y="3662125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/>
          <p:cNvSpPr/>
          <p:nvPr/>
        </p:nvSpPr>
        <p:spPr>
          <a:xfrm>
            <a:off x="4566407" y="3732127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/>
          <p:cNvSpPr/>
          <p:nvPr/>
        </p:nvSpPr>
        <p:spPr>
          <a:xfrm>
            <a:off x="4361073" y="3935395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/>
          <p:cNvSpPr/>
          <p:nvPr/>
        </p:nvSpPr>
        <p:spPr>
          <a:xfrm>
            <a:off x="4286398" y="4001281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/>
          <p:cNvSpPr/>
          <p:nvPr/>
        </p:nvSpPr>
        <p:spPr>
          <a:xfrm>
            <a:off x="4220511" y="4073215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/>
          <p:cNvSpPr/>
          <p:nvPr/>
        </p:nvSpPr>
        <p:spPr>
          <a:xfrm>
            <a:off x="4154622" y="4143217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/>
          <p:cNvSpPr/>
          <p:nvPr/>
        </p:nvSpPr>
        <p:spPr>
          <a:xfrm>
            <a:off x="4085180" y="4209103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/>
          <p:cNvSpPr/>
          <p:nvPr/>
        </p:nvSpPr>
        <p:spPr>
          <a:xfrm>
            <a:off x="4015176" y="4274989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/>
          <p:cNvSpPr/>
          <p:nvPr/>
        </p:nvSpPr>
        <p:spPr>
          <a:xfrm>
            <a:off x="3949288" y="4346486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/>
          <p:cNvSpPr/>
          <p:nvPr/>
        </p:nvSpPr>
        <p:spPr>
          <a:xfrm>
            <a:off x="4665241" y="3498195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/>
          <p:cNvSpPr/>
          <p:nvPr/>
        </p:nvSpPr>
        <p:spPr>
          <a:xfrm>
            <a:off x="4595237" y="3564081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/>
          <p:cNvSpPr/>
          <p:nvPr/>
        </p:nvSpPr>
        <p:spPr>
          <a:xfrm>
            <a:off x="4529349" y="3635577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/>
          <p:cNvSpPr/>
          <p:nvPr/>
        </p:nvSpPr>
        <p:spPr>
          <a:xfrm>
            <a:off x="4463459" y="3705580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/>
          <p:cNvSpPr/>
          <p:nvPr/>
        </p:nvSpPr>
        <p:spPr>
          <a:xfrm>
            <a:off x="4394018" y="3771466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/>
          <p:cNvSpPr/>
          <p:nvPr/>
        </p:nvSpPr>
        <p:spPr>
          <a:xfrm>
            <a:off x="4258126" y="3908848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/>
          <p:cNvSpPr/>
          <p:nvPr/>
        </p:nvSpPr>
        <p:spPr>
          <a:xfrm>
            <a:off x="4183451" y="3974734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/>
          <p:cNvSpPr/>
          <p:nvPr/>
        </p:nvSpPr>
        <p:spPr>
          <a:xfrm>
            <a:off x="4117564" y="4046668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/>
          <p:cNvSpPr/>
          <p:nvPr/>
        </p:nvSpPr>
        <p:spPr>
          <a:xfrm>
            <a:off x="4051675" y="4116670"/>
            <a:ext cx="65886" cy="65886"/>
          </a:xfrm>
          <a:prstGeom prst="ellipse">
            <a:avLst/>
          </a:prstGeom>
          <a:solidFill>
            <a:srgbClr val="FFC000"/>
          </a:solidFill>
          <a:ln>
            <a:solidFill>
              <a:srgbClr val="CC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/>
          <p:cNvSpPr/>
          <p:nvPr/>
        </p:nvSpPr>
        <p:spPr>
          <a:xfrm>
            <a:off x="3982233" y="4182556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/>
          <p:cNvSpPr/>
          <p:nvPr/>
        </p:nvSpPr>
        <p:spPr>
          <a:xfrm>
            <a:off x="3912229" y="4248442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/>
          <p:cNvSpPr/>
          <p:nvPr/>
        </p:nvSpPr>
        <p:spPr>
          <a:xfrm>
            <a:off x="4636416" y="3399018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/>
          <p:cNvSpPr/>
          <p:nvPr/>
        </p:nvSpPr>
        <p:spPr>
          <a:xfrm>
            <a:off x="4566412" y="3464904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/>
          <p:cNvSpPr/>
          <p:nvPr/>
        </p:nvSpPr>
        <p:spPr>
          <a:xfrm>
            <a:off x="4500523" y="3536400"/>
            <a:ext cx="65886" cy="65886"/>
          </a:xfrm>
          <a:prstGeom prst="ellipse">
            <a:avLst/>
          </a:prstGeom>
          <a:solidFill>
            <a:srgbClr val="FFC00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/>
          <p:cNvSpPr/>
          <p:nvPr/>
        </p:nvSpPr>
        <p:spPr>
          <a:xfrm>
            <a:off x="4434634" y="3606403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/>
          <p:cNvSpPr/>
          <p:nvPr/>
        </p:nvSpPr>
        <p:spPr>
          <a:xfrm>
            <a:off x="4365193" y="3672288"/>
            <a:ext cx="65886" cy="65886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/>
          <p:cNvSpPr/>
          <p:nvPr/>
        </p:nvSpPr>
        <p:spPr>
          <a:xfrm>
            <a:off x="4295189" y="3738174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/>
          <p:cNvSpPr/>
          <p:nvPr/>
        </p:nvSpPr>
        <p:spPr>
          <a:xfrm>
            <a:off x="4229300" y="3809671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/>
          <p:cNvSpPr/>
          <p:nvPr/>
        </p:nvSpPr>
        <p:spPr>
          <a:xfrm>
            <a:off x="4154625" y="3875557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/>
          <p:cNvSpPr/>
          <p:nvPr/>
        </p:nvSpPr>
        <p:spPr>
          <a:xfrm>
            <a:off x="4088738" y="3947491"/>
            <a:ext cx="65886" cy="65886"/>
          </a:xfrm>
          <a:prstGeom prst="ellipse">
            <a:avLst/>
          </a:prstGeom>
          <a:solidFill>
            <a:srgbClr val="FFC000"/>
          </a:solidFill>
          <a:ln>
            <a:solidFill>
              <a:srgbClr val="CC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/>
          <p:cNvSpPr/>
          <p:nvPr/>
        </p:nvSpPr>
        <p:spPr>
          <a:xfrm>
            <a:off x="4022849" y="4017493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105"/>
          <p:cNvSpPr/>
          <p:nvPr/>
        </p:nvSpPr>
        <p:spPr>
          <a:xfrm>
            <a:off x="3953408" y="4083379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/>
          <p:cNvSpPr/>
          <p:nvPr/>
        </p:nvSpPr>
        <p:spPr>
          <a:xfrm>
            <a:off x="3883404" y="4149265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/>
          <p:cNvSpPr/>
          <p:nvPr/>
        </p:nvSpPr>
        <p:spPr>
          <a:xfrm>
            <a:off x="3817515" y="4220761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/>
          <p:cNvSpPr/>
          <p:nvPr/>
        </p:nvSpPr>
        <p:spPr>
          <a:xfrm>
            <a:off x="4529908" y="3372477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/>
          <p:cNvSpPr/>
          <p:nvPr/>
        </p:nvSpPr>
        <p:spPr>
          <a:xfrm>
            <a:off x="4459904" y="3438363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/>
          <p:cNvSpPr/>
          <p:nvPr/>
        </p:nvSpPr>
        <p:spPr>
          <a:xfrm>
            <a:off x="4394016" y="3509859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/>
          <p:cNvSpPr/>
          <p:nvPr/>
        </p:nvSpPr>
        <p:spPr>
          <a:xfrm>
            <a:off x="4328126" y="3579862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/>
          <p:cNvSpPr/>
          <p:nvPr/>
        </p:nvSpPr>
        <p:spPr>
          <a:xfrm>
            <a:off x="4258685" y="3645747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/>
          <p:cNvSpPr/>
          <p:nvPr/>
        </p:nvSpPr>
        <p:spPr>
          <a:xfrm>
            <a:off x="4188681" y="3711633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/>
          <p:cNvSpPr/>
          <p:nvPr/>
        </p:nvSpPr>
        <p:spPr>
          <a:xfrm>
            <a:off x="4122792" y="3783130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/>
          <p:cNvSpPr/>
          <p:nvPr/>
        </p:nvSpPr>
        <p:spPr>
          <a:xfrm>
            <a:off x="4048117" y="3849016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Oval 116"/>
          <p:cNvSpPr/>
          <p:nvPr/>
        </p:nvSpPr>
        <p:spPr>
          <a:xfrm>
            <a:off x="3982231" y="3920950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17"/>
          <p:cNvSpPr/>
          <p:nvPr/>
        </p:nvSpPr>
        <p:spPr>
          <a:xfrm>
            <a:off x="3916341" y="3990952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/>
          <p:cNvSpPr/>
          <p:nvPr/>
        </p:nvSpPr>
        <p:spPr>
          <a:xfrm>
            <a:off x="3846900" y="4056838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Oval 119"/>
          <p:cNvSpPr/>
          <p:nvPr/>
        </p:nvSpPr>
        <p:spPr>
          <a:xfrm>
            <a:off x="3776896" y="4122724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ectangle 121"/>
          <p:cNvSpPr/>
          <p:nvPr/>
        </p:nvSpPr>
        <p:spPr>
          <a:xfrm>
            <a:off x="5671690" y="3135385"/>
            <a:ext cx="94710" cy="171509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ectangle 123"/>
          <p:cNvSpPr/>
          <p:nvPr/>
        </p:nvSpPr>
        <p:spPr>
          <a:xfrm>
            <a:off x="5516529" y="4780130"/>
            <a:ext cx="131772" cy="52537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/>
          <p:cNvSpPr/>
          <p:nvPr/>
        </p:nvSpPr>
        <p:spPr>
          <a:xfrm>
            <a:off x="4981206" y="2587709"/>
            <a:ext cx="601208" cy="1482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1" name="Rectangle 130"/>
          <p:cNvSpPr/>
          <p:nvPr/>
        </p:nvSpPr>
        <p:spPr>
          <a:xfrm>
            <a:off x="3611625" y="2473608"/>
            <a:ext cx="1507136" cy="10278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tangle 131"/>
          <p:cNvSpPr/>
          <p:nvPr/>
        </p:nvSpPr>
        <p:spPr>
          <a:xfrm>
            <a:off x="3636332" y="5328655"/>
            <a:ext cx="1507136" cy="10278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Rectangle 132"/>
          <p:cNvSpPr/>
          <p:nvPr/>
        </p:nvSpPr>
        <p:spPr>
          <a:xfrm>
            <a:off x="3162224" y="5157257"/>
            <a:ext cx="599313" cy="1482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4" name="Rectangle 133"/>
          <p:cNvSpPr/>
          <p:nvPr/>
        </p:nvSpPr>
        <p:spPr>
          <a:xfrm>
            <a:off x="4965848" y="5157257"/>
            <a:ext cx="601208" cy="1482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6" name="Rectangle 135"/>
          <p:cNvSpPr/>
          <p:nvPr/>
        </p:nvSpPr>
        <p:spPr>
          <a:xfrm>
            <a:off x="6653367" y="3783131"/>
            <a:ext cx="3085800" cy="166498"/>
          </a:xfrm>
          <a:prstGeom prst="rect">
            <a:avLst/>
          </a:prstGeom>
          <a:solidFill>
            <a:srgbClr val="A7E200"/>
          </a:solidFill>
          <a:ln>
            <a:solidFill>
              <a:srgbClr val="A7E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7" name="Isosceles Triangle 136"/>
          <p:cNvSpPr/>
          <p:nvPr/>
        </p:nvSpPr>
        <p:spPr>
          <a:xfrm rot="16200000">
            <a:off x="5427481" y="2725221"/>
            <a:ext cx="153746" cy="2298026"/>
          </a:xfrm>
          <a:prstGeom prst="triangle">
            <a:avLst/>
          </a:prstGeom>
          <a:solidFill>
            <a:srgbClr val="A7E200"/>
          </a:solidFill>
          <a:ln>
            <a:solidFill>
              <a:srgbClr val="A7E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Chord 134"/>
          <p:cNvSpPr/>
          <p:nvPr/>
        </p:nvSpPr>
        <p:spPr>
          <a:xfrm rot="10800000">
            <a:off x="6366395" y="3228875"/>
            <a:ext cx="373977" cy="1375619"/>
          </a:xfrm>
          <a:prstGeom prst="chord">
            <a:avLst>
              <a:gd name="adj1" fmla="val 5404137"/>
              <a:gd name="adj2" fmla="val 16256210"/>
            </a:avLst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7238999" y="2971800"/>
            <a:ext cx="16002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Tunable Dye Laser</a:t>
            </a:r>
            <a:endParaRPr lang="en-US" sz="2400" dirty="0"/>
          </a:p>
        </p:txBody>
      </p:sp>
      <p:sp>
        <p:nvSpPr>
          <p:cNvPr id="75" name="Oval 74"/>
          <p:cNvSpPr/>
          <p:nvPr/>
        </p:nvSpPr>
        <p:spPr>
          <a:xfrm>
            <a:off x="4496965" y="3798013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/>
          <p:cNvSpPr/>
          <p:nvPr/>
        </p:nvSpPr>
        <p:spPr>
          <a:xfrm>
            <a:off x="4426961" y="3863899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/>
          <p:cNvSpPr/>
          <p:nvPr/>
        </p:nvSpPr>
        <p:spPr>
          <a:xfrm>
            <a:off x="4324014" y="3837352"/>
            <a:ext cx="65886" cy="65886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TextBox 126"/>
          <p:cNvSpPr txBox="1"/>
          <p:nvPr/>
        </p:nvSpPr>
        <p:spPr>
          <a:xfrm>
            <a:off x="5232361" y="1206453"/>
            <a:ext cx="8273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</a:t>
            </a:r>
            <a:r>
              <a:rPr lang="en-US" sz="2400" dirty="0" smtClean="0"/>
              <a:t>ilter</a:t>
            </a:r>
            <a:endParaRPr lang="en-US" sz="2400" dirty="0"/>
          </a:p>
        </p:txBody>
      </p:sp>
      <p:sp>
        <p:nvSpPr>
          <p:cNvPr id="121" name="Rectangle 120"/>
          <p:cNvSpPr/>
          <p:nvPr/>
        </p:nvSpPr>
        <p:spPr>
          <a:xfrm>
            <a:off x="3969877" y="0"/>
            <a:ext cx="790632" cy="2151584"/>
          </a:xfrm>
          <a:prstGeom prst="rect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Isosceles Triangle 122"/>
          <p:cNvSpPr/>
          <p:nvPr/>
        </p:nvSpPr>
        <p:spPr>
          <a:xfrm rot="10800000">
            <a:off x="3953407" y="2127871"/>
            <a:ext cx="790631" cy="1738220"/>
          </a:xfrm>
          <a:prstGeom prst="triangle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alpha val="70000"/>
                </a:schemeClr>
              </a:gs>
              <a:gs pos="100000">
                <a:schemeClr val="accent6">
                  <a:lumMod val="75000"/>
                  <a:alpha val="7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3028703" y="591424"/>
            <a:ext cx="2524731" cy="3991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To spectrometer/CCD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4188679" y="4090424"/>
            <a:ext cx="120870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Sapphire Window (11 K)</a:t>
            </a:r>
            <a:endParaRPr lang="en-US" sz="2200" dirty="0"/>
          </a:p>
        </p:txBody>
      </p:sp>
      <p:sp>
        <p:nvSpPr>
          <p:cNvPr id="162" name="Rectangle 161"/>
          <p:cNvSpPr/>
          <p:nvPr/>
        </p:nvSpPr>
        <p:spPr>
          <a:xfrm rot="2578900">
            <a:off x="2984373" y="2816328"/>
            <a:ext cx="379063" cy="2308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Rectangle 156"/>
          <p:cNvSpPr/>
          <p:nvPr/>
        </p:nvSpPr>
        <p:spPr>
          <a:xfrm rot="2700000">
            <a:off x="1370192" y="2612858"/>
            <a:ext cx="2695574" cy="5660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Rectangle 157"/>
          <p:cNvSpPr/>
          <p:nvPr/>
        </p:nvSpPr>
        <p:spPr>
          <a:xfrm rot="2700000">
            <a:off x="1547171" y="2492261"/>
            <a:ext cx="2695574" cy="5660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8" name="Group 187"/>
          <p:cNvGrpSpPr/>
          <p:nvPr/>
        </p:nvGrpSpPr>
        <p:grpSpPr>
          <a:xfrm>
            <a:off x="3611625" y="1533258"/>
            <a:ext cx="1442365" cy="835812"/>
            <a:chOff x="10816586" y="4631011"/>
            <a:chExt cx="1442365" cy="835812"/>
          </a:xfrm>
        </p:grpSpPr>
        <p:sp>
          <p:nvSpPr>
            <p:cNvPr id="189" name="Rectangle 188"/>
            <p:cNvSpPr/>
            <p:nvPr/>
          </p:nvSpPr>
          <p:spPr>
            <a:xfrm>
              <a:off x="10933603" y="4739391"/>
              <a:ext cx="1208330" cy="727432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Isosceles Triangle 189"/>
            <p:cNvSpPr/>
            <p:nvPr/>
          </p:nvSpPr>
          <p:spPr>
            <a:xfrm rot="10800000">
              <a:off x="10816586" y="4631011"/>
              <a:ext cx="1442365" cy="774466"/>
            </a:xfrm>
            <a:prstGeom prst="triangl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1" name="Rectangle 190"/>
          <p:cNvSpPr/>
          <p:nvPr/>
        </p:nvSpPr>
        <p:spPr>
          <a:xfrm>
            <a:off x="3459825" y="1410274"/>
            <a:ext cx="1743072" cy="118872"/>
          </a:xfrm>
          <a:prstGeom prst="rect">
            <a:avLst/>
          </a:prstGeom>
          <a:solidFill>
            <a:srgbClr val="C0504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/>
          </a:p>
        </p:txBody>
      </p:sp>
      <p:sp>
        <p:nvSpPr>
          <p:cNvPr id="192" name="TextBox 191"/>
          <p:cNvSpPr txBox="1"/>
          <p:nvPr/>
        </p:nvSpPr>
        <p:spPr>
          <a:xfrm>
            <a:off x="4891703" y="1774521"/>
            <a:ext cx="27175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50 mm Camera Lens</a:t>
            </a:r>
            <a:endParaRPr lang="en-US" sz="2400" dirty="0"/>
          </a:p>
        </p:txBody>
      </p:sp>
      <p:sp>
        <p:nvSpPr>
          <p:cNvPr id="2" name="TextBox 1"/>
          <p:cNvSpPr txBox="1"/>
          <p:nvPr/>
        </p:nvSpPr>
        <p:spPr>
          <a:xfrm>
            <a:off x="5648301" y="5135949"/>
            <a:ext cx="28956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C00000"/>
                </a:solidFill>
              </a:rPr>
              <a:t>Some neutralization of Ba</a:t>
            </a:r>
            <a:r>
              <a:rPr lang="en-US" sz="2400" baseline="30000" dirty="0" smtClean="0">
                <a:solidFill>
                  <a:srgbClr val="C00000"/>
                </a:solidFill>
              </a:rPr>
              <a:t>+</a:t>
            </a:r>
            <a:r>
              <a:rPr lang="en-US" sz="2400" dirty="0" smtClean="0">
                <a:solidFill>
                  <a:srgbClr val="C00000"/>
                </a:solidFill>
              </a:rPr>
              <a:t> in SXe</a:t>
            </a:r>
            <a:endParaRPr lang="en-US" sz="2400" dirty="0">
              <a:solidFill>
                <a:srgbClr val="C00000"/>
              </a:solidFill>
            </a:endParaRPr>
          </a:p>
        </p:txBody>
      </p:sp>
      <p:sp>
        <p:nvSpPr>
          <p:cNvPr id="9" name="Freeform 8"/>
          <p:cNvSpPr/>
          <p:nvPr/>
        </p:nvSpPr>
        <p:spPr>
          <a:xfrm>
            <a:off x="4724631" y="3981470"/>
            <a:ext cx="1364566" cy="1125416"/>
          </a:xfrm>
          <a:custGeom>
            <a:avLst/>
            <a:gdLst>
              <a:gd name="connsiteX0" fmla="*/ 1364566 w 1364566"/>
              <a:gd name="connsiteY0" fmla="*/ 1125416 h 1125416"/>
              <a:gd name="connsiteX1" fmla="*/ 0 w 1364566"/>
              <a:gd name="connsiteY1" fmla="*/ 0 h 1125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64566" h="1125416">
                <a:moveTo>
                  <a:pt x="1364566" y="1125416"/>
                </a:moveTo>
                <a:cubicBezTo>
                  <a:pt x="1105486" y="729175"/>
                  <a:pt x="846406" y="332935"/>
                  <a:pt x="0" y="0"/>
                </a:cubicBezTo>
              </a:path>
            </a:pathLst>
          </a:custGeom>
          <a:noFill/>
          <a:ln w="381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25</a:t>
            </a:fld>
            <a:endParaRPr lang="en-US"/>
          </a:p>
        </p:txBody>
      </p:sp>
      <p:grpSp>
        <p:nvGrpSpPr>
          <p:cNvPr id="178" name="Group 177"/>
          <p:cNvGrpSpPr/>
          <p:nvPr/>
        </p:nvGrpSpPr>
        <p:grpSpPr>
          <a:xfrm>
            <a:off x="1318172" y="3665011"/>
            <a:ext cx="510628" cy="2656849"/>
            <a:chOff x="801688" y="4635929"/>
            <a:chExt cx="510628" cy="2656849"/>
          </a:xfrm>
        </p:grpSpPr>
        <p:sp>
          <p:nvSpPr>
            <p:cNvPr id="179" name="Rectangle 178"/>
            <p:cNvSpPr/>
            <p:nvPr/>
          </p:nvSpPr>
          <p:spPr>
            <a:xfrm>
              <a:off x="1004237" y="5206097"/>
              <a:ext cx="131100" cy="1277686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Freeform 179"/>
            <p:cNvSpPr/>
            <p:nvPr/>
          </p:nvSpPr>
          <p:spPr>
            <a:xfrm>
              <a:off x="801688" y="4635929"/>
              <a:ext cx="510628" cy="570167"/>
            </a:xfrm>
            <a:custGeom>
              <a:avLst/>
              <a:gdLst>
                <a:gd name="connsiteX0" fmla="*/ 0 w 666750"/>
                <a:gd name="connsiteY0" fmla="*/ 0 h 800100"/>
                <a:gd name="connsiteX1" fmla="*/ 666750 w 666750"/>
                <a:gd name="connsiteY1" fmla="*/ 0 h 800100"/>
                <a:gd name="connsiteX2" fmla="*/ 666750 w 666750"/>
                <a:gd name="connsiteY2" fmla="*/ 800100 h 800100"/>
                <a:gd name="connsiteX3" fmla="*/ 9525 w 666750"/>
                <a:gd name="connsiteY3" fmla="*/ 800100 h 800100"/>
                <a:gd name="connsiteX4" fmla="*/ 9525 w 666750"/>
                <a:gd name="connsiteY4" fmla="*/ 619125 h 800100"/>
                <a:gd name="connsiteX5" fmla="*/ 390525 w 666750"/>
                <a:gd name="connsiteY5" fmla="*/ 619125 h 800100"/>
                <a:gd name="connsiteX6" fmla="*/ 485775 w 666750"/>
                <a:gd name="connsiteY6" fmla="*/ 523875 h 800100"/>
                <a:gd name="connsiteX7" fmla="*/ 485775 w 666750"/>
                <a:gd name="connsiteY7" fmla="*/ 295275 h 800100"/>
                <a:gd name="connsiteX8" fmla="*/ 390525 w 666750"/>
                <a:gd name="connsiteY8" fmla="*/ 200025 h 800100"/>
                <a:gd name="connsiteX9" fmla="*/ 9525 w 666750"/>
                <a:gd name="connsiteY9" fmla="*/ 200025 h 800100"/>
                <a:gd name="connsiteX10" fmla="*/ 0 w 666750"/>
                <a:gd name="connsiteY10" fmla="*/ 0 h 800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66750" h="800100">
                  <a:moveTo>
                    <a:pt x="0" y="0"/>
                  </a:moveTo>
                  <a:lnTo>
                    <a:pt x="666750" y="0"/>
                  </a:lnTo>
                  <a:lnTo>
                    <a:pt x="666750" y="800100"/>
                  </a:lnTo>
                  <a:lnTo>
                    <a:pt x="9525" y="800100"/>
                  </a:lnTo>
                  <a:lnTo>
                    <a:pt x="9525" y="619125"/>
                  </a:lnTo>
                  <a:lnTo>
                    <a:pt x="390525" y="619125"/>
                  </a:lnTo>
                  <a:lnTo>
                    <a:pt x="485775" y="523875"/>
                  </a:lnTo>
                  <a:lnTo>
                    <a:pt x="485775" y="295275"/>
                  </a:lnTo>
                  <a:lnTo>
                    <a:pt x="390525" y="200025"/>
                  </a:lnTo>
                  <a:lnTo>
                    <a:pt x="9525" y="2000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181" name="Double Wave 180"/>
            <p:cNvSpPr/>
            <p:nvPr/>
          </p:nvSpPr>
          <p:spPr>
            <a:xfrm rot="5400000">
              <a:off x="977987" y="6400727"/>
              <a:ext cx="150477" cy="211059"/>
            </a:xfrm>
            <a:prstGeom prst="doubleWav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Double Wave 181"/>
            <p:cNvSpPr/>
            <p:nvPr/>
          </p:nvSpPr>
          <p:spPr>
            <a:xfrm rot="5400000">
              <a:off x="977087" y="6548637"/>
              <a:ext cx="150477" cy="211059"/>
            </a:xfrm>
            <a:prstGeom prst="doubleWav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Rectangle 182"/>
            <p:cNvSpPr/>
            <p:nvPr/>
          </p:nvSpPr>
          <p:spPr>
            <a:xfrm>
              <a:off x="924611" y="6729405"/>
              <a:ext cx="254590" cy="4928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Rectangle 183"/>
            <p:cNvSpPr/>
            <p:nvPr/>
          </p:nvSpPr>
          <p:spPr>
            <a:xfrm>
              <a:off x="994285" y="6778694"/>
              <a:ext cx="105050" cy="51408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3" name="Rectangle 192"/>
            <p:cNvSpPr/>
            <p:nvPr/>
          </p:nvSpPr>
          <p:spPr>
            <a:xfrm>
              <a:off x="967482" y="7024297"/>
              <a:ext cx="168847" cy="26848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Double Wave 193"/>
            <p:cNvSpPr/>
            <p:nvPr/>
          </p:nvSpPr>
          <p:spPr>
            <a:xfrm rot="5400000">
              <a:off x="981283" y="6250252"/>
              <a:ext cx="150477" cy="211059"/>
            </a:xfrm>
            <a:prstGeom prst="doubleWav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Rectangle 194"/>
            <p:cNvSpPr/>
            <p:nvPr/>
          </p:nvSpPr>
          <p:spPr>
            <a:xfrm>
              <a:off x="929227" y="6254523"/>
              <a:ext cx="254590" cy="4928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6" name="Straight Arrow Connector 195"/>
            <p:cNvCxnSpPr/>
            <p:nvPr/>
          </p:nvCxnSpPr>
          <p:spPr>
            <a:xfrm flipH="1" flipV="1">
              <a:off x="1046808" y="6341072"/>
              <a:ext cx="1" cy="353577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86610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/>
          <p:cNvSpPr/>
          <p:nvPr/>
        </p:nvSpPr>
        <p:spPr>
          <a:xfrm>
            <a:off x="0" y="5157257"/>
            <a:ext cx="2057524" cy="1482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/>
          <p:cNvSpPr/>
          <p:nvPr/>
        </p:nvSpPr>
        <p:spPr>
          <a:xfrm>
            <a:off x="1991638" y="4395451"/>
            <a:ext cx="131772" cy="9100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/>
          <p:cNvSpPr/>
          <p:nvPr/>
        </p:nvSpPr>
        <p:spPr>
          <a:xfrm>
            <a:off x="2123409" y="4395451"/>
            <a:ext cx="1120059" cy="13177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/>
          <p:cNvSpPr/>
          <p:nvPr/>
        </p:nvSpPr>
        <p:spPr>
          <a:xfrm>
            <a:off x="3177583" y="2587709"/>
            <a:ext cx="599313" cy="1482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Rectangle 62"/>
          <p:cNvSpPr/>
          <p:nvPr/>
        </p:nvSpPr>
        <p:spPr>
          <a:xfrm>
            <a:off x="5516529" y="2587709"/>
            <a:ext cx="131772" cy="67704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/>
          <p:cNvSpPr/>
          <p:nvPr/>
        </p:nvSpPr>
        <p:spPr>
          <a:xfrm>
            <a:off x="0" y="2587709"/>
            <a:ext cx="2057524" cy="1482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/>
          <p:cNvSpPr/>
          <p:nvPr/>
        </p:nvSpPr>
        <p:spPr>
          <a:xfrm>
            <a:off x="1991638" y="2587709"/>
            <a:ext cx="131772" cy="9100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2123409" y="3365987"/>
            <a:ext cx="1120059" cy="13177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/>
          <p:cNvSpPr/>
          <p:nvPr/>
        </p:nvSpPr>
        <p:spPr>
          <a:xfrm>
            <a:off x="3111697" y="2587709"/>
            <a:ext cx="131772" cy="9100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/>
          <p:cNvSpPr/>
          <p:nvPr/>
        </p:nvSpPr>
        <p:spPr>
          <a:xfrm>
            <a:off x="3111697" y="4395450"/>
            <a:ext cx="131772" cy="9100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0" name="Picture 6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4322883" y="2868113"/>
            <a:ext cx="321238" cy="2347511"/>
          </a:xfrm>
          <a:prstGeom prst="rect">
            <a:avLst/>
          </a:prstGeom>
        </p:spPr>
      </p:pic>
      <p:sp>
        <p:nvSpPr>
          <p:cNvPr id="71" name="Oval 70"/>
          <p:cNvSpPr/>
          <p:nvPr/>
        </p:nvSpPr>
        <p:spPr>
          <a:xfrm>
            <a:off x="4768188" y="3524742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/>
          <p:cNvSpPr/>
          <p:nvPr/>
        </p:nvSpPr>
        <p:spPr>
          <a:xfrm>
            <a:off x="4698184" y="3590628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/>
          <p:cNvSpPr/>
          <p:nvPr/>
        </p:nvSpPr>
        <p:spPr>
          <a:xfrm>
            <a:off x="4632296" y="3662125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/>
          <p:cNvSpPr/>
          <p:nvPr/>
        </p:nvSpPr>
        <p:spPr>
          <a:xfrm>
            <a:off x="4566407" y="3732127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/>
          <p:cNvSpPr/>
          <p:nvPr/>
        </p:nvSpPr>
        <p:spPr>
          <a:xfrm>
            <a:off x="4361073" y="3935395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/>
          <p:cNvSpPr/>
          <p:nvPr/>
        </p:nvSpPr>
        <p:spPr>
          <a:xfrm>
            <a:off x="4286398" y="4001281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/>
          <p:cNvSpPr/>
          <p:nvPr/>
        </p:nvSpPr>
        <p:spPr>
          <a:xfrm>
            <a:off x="4220511" y="4073215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/>
          <p:cNvSpPr/>
          <p:nvPr/>
        </p:nvSpPr>
        <p:spPr>
          <a:xfrm>
            <a:off x="4154622" y="4143217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/>
          <p:cNvSpPr/>
          <p:nvPr/>
        </p:nvSpPr>
        <p:spPr>
          <a:xfrm>
            <a:off x="4085180" y="4209103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/>
          <p:cNvSpPr/>
          <p:nvPr/>
        </p:nvSpPr>
        <p:spPr>
          <a:xfrm>
            <a:off x="4015176" y="4274989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/>
          <p:cNvSpPr/>
          <p:nvPr/>
        </p:nvSpPr>
        <p:spPr>
          <a:xfrm>
            <a:off x="3949288" y="4346486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/>
          <p:cNvSpPr/>
          <p:nvPr/>
        </p:nvSpPr>
        <p:spPr>
          <a:xfrm>
            <a:off x="4665241" y="3498195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/>
          <p:cNvSpPr/>
          <p:nvPr/>
        </p:nvSpPr>
        <p:spPr>
          <a:xfrm>
            <a:off x="4595237" y="3564081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/>
          <p:cNvSpPr/>
          <p:nvPr/>
        </p:nvSpPr>
        <p:spPr>
          <a:xfrm>
            <a:off x="4529349" y="3635577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/>
          <p:cNvSpPr/>
          <p:nvPr/>
        </p:nvSpPr>
        <p:spPr>
          <a:xfrm>
            <a:off x="4463459" y="3705580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/>
          <p:cNvSpPr/>
          <p:nvPr/>
        </p:nvSpPr>
        <p:spPr>
          <a:xfrm>
            <a:off x="4394018" y="3771466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/>
          <p:cNvSpPr/>
          <p:nvPr/>
        </p:nvSpPr>
        <p:spPr>
          <a:xfrm>
            <a:off x="4258126" y="3908848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/>
          <p:cNvSpPr/>
          <p:nvPr/>
        </p:nvSpPr>
        <p:spPr>
          <a:xfrm>
            <a:off x="4183451" y="3974734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/>
          <p:cNvSpPr/>
          <p:nvPr/>
        </p:nvSpPr>
        <p:spPr>
          <a:xfrm>
            <a:off x="4117564" y="4046668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/>
          <p:cNvSpPr/>
          <p:nvPr/>
        </p:nvSpPr>
        <p:spPr>
          <a:xfrm>
            <a:off x="4051675" y="4116670"/>
            <a:ext cx="65886" cy="65886"/>
          </a:xfrm>
          <a:prstGeom prst="ellipse">
            <a:avLst/>
          </a:prstGeom>
          <a:solidFill>
            <a:srgbClr val="FFC000"/>
          </a:solidFill>
          <a:ln>
            <a:solidFill>
              <a:srgbClr val="CC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/>
          <p:cNvSpPr/>
          <p:nvPr/>
        </p:nvSpPr>
        <p:spPr>
          <a:xfrm>
            <a:off x="3982233" y="4182556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/>
          <p:cNvSpPr/>
          <p:nvPr/>
        </p:nvSpPr>
        <p:spPr>
          <a:xfrm>
            <a:off x="3912229" y="4248442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/>
          <p:cNvSpPr/>
          <p:nvPr/>
        </p:nvSpPr>
        <p:spPr>
          <a:xfrm>
            <a:off x="4636416" y="3399018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/>
          <p:cNvSpPr/>
          <p:nvPr/>
        </p:nvSpPr>
        <p:spPr>
          <a:xfrm>
            <a:off x="4566412" y="3464904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/>
          <p:cNvSpPr/>
          <p:nvPr/>
        </p:nvSpPr>
        <p:spPr>
          <a:xfrm>
            <a:off x="4500523" y="3536400"/>
            <a:ext cx="65886" cy="65886"/>
          </a:xfrm>
          <a:prstGeom prst="ellipse">
            <a:avLst/>
          </a:prstGeom>
          <a:solidFill>
            <a:srgbClr val="FFC00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/>
          <p:cNvSpPr/>
          <p:nvPr/>
        </p:nvSpPr>
        <p:spPr>
          <a:xfrm>
            <a:off x="4434634" y="3606403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/>
          <p:cNvSpPr/>
          <p:nvPr/>
        </p:nvSpPr>
        <p:spPr>
          <a:xfrm>
            <a:off x="4365193" y="3672288"/>
            <a:ext cx="65886" cy="65886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/>
          <p:cNvSpPr/>
          <p:nvPr/>
        </p:nvSpPr>
        <p:spPr>
          <a:xfrm>
            <a:off x="4295189" y="3738174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/>
          <p:cNvSpPr/>
          <p:nvPr/>
        </p:nvSpPr>
        <p:spPr>
          <a:xfrm>
            <a:off x="4229300" y="3809671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/>
          <p:cNvSpPr/>
          <p:nvPr/>
        </p:nvSpPr>
        <p:spPr>
          <a:xfrm>
            <a:off x="4154625" y="3875557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/>
          <p:cNvSpPr/>
          <p:nvPr/>
        </p:nvSpPr>
        <p:spPr>
          <a:xfrm>
            <a:off x="4088738" y="3947491"/>
            <a:ext cx="65886" cy="65886"/>
          </a:xfrm>
          <a:prstGeom prst="ellipse">
            <a:avLst/>
          </a:prstGeom>
          <a:solidFill>
            <a:srgbClr val="FFC000"/>
          </a:solidFill>
          <a:ln>
            <a:solidFill>
              <a:srgbClr val="CC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/>
          <p:cNvSpPr/>
          <p:nvPr/>
        </p:nvSpPr>
        <p:spPr>
          <a:xfrm>
            <a:off x="4022849" y="4017493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105"/>
          <p:cNvSpPr/>
          <p:nvPr/>
        </p:nvSpPr>
        <p:spPr>
          <a:xfrm>
            <a:off x="3953408" y="4083379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/>
          <p:cNvSpPr/>
          <p:nvPr/>
        </p:nvSpPr>
        <p:spPr>
          <a:xfrm>
            <a:off x="3883404" y="4149265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/>
          <p:cNvSpPr/>
          <p:nvPr/>
        </p:nvSpPr>
        <p:spPr>
          <a:xfrm>
            <a:off x="3817515" y="4220761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/>
          <p:cNvSpPr/>
          <p:nvPr/>
        </p:nvSpPr>
        <p:spPr>
          <a:xfrm>
            <a:off x="4529908" y="3372477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/>
          <p:cNvSpPr/>
          <p:nvPr/>
        </p:nvSpPr>
        <p:spPr>
          <a:xfrm>
            <a:off x="4459904" y="3438363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/>
          <p:cNvSpPr/>
          <p:nvPr/>
        </p:nvSpPr>
        <p:spPr>
          <a:xfrm>
            <a:off x="4394016" y="3509859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/>
          <p:cNvSpPr/>
          <p:nvPr/>
        </p:nvSpPr>
        <p:spPr>
          <a:xfrm>
            <a:off x="4328126" y="3579862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/>
          <p:cNvSpPr/>
          <p:nvPr/>
        </p:nvSpPr>
        <p:spPr>
          <a:xfrm>
            <a:off x="4258685" y="3645747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/>
          <p:cNvSpPr/>
          <p:nvPr/>
        </p:nvSpPr>
        <p:spPr>
          <a:xfrm>
            <a:off x="4188681" y="3711633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/>
          <p:cNvSpPr/>
          <p:nvPr/>
        </p:nvSpPr>
        <p:spPr>
          <a:xfrm>
            <a:off x="4122792" y="3783130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/>
          <p:cNvSpPr/>
          <p:nvPr/>
        </p:nvSpPr>
        <p:spPr>
          <a:xfrm>
            <a:off x="4048117" y="3849016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Oval 116"/>
          <p:cNvSpPr/>
          <p:nvPr/>
        </p:nvSpPr>
        <p:spPr>
          <a:xfrm>
            <a:off x="3982231" y="3920950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17"/>
          <p:cNvSpPr/>
          <p:nvPr/>
        </p:nvSpPr>
        <p:spPr>
          <a:xfrm>
            <a:off x="3916341" y="3990952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/>
          <p:cNvSpPr/>
          <p:nvPr/>
        </p:nvSpPr>
        <p:spPr>
          <a:xfrm>
            <a:off x="3846900" y="4056838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Oval 119"/>
          <p:cNvSpPr/>
          <p:nvPr/>
        </p:nvSpPr>
        <p:spPr>
          <a:xfrm>
            <a:off x="3776896" y="4122724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ectangle 121"/>
          <p:cNvSpPr/>
          <p:nvPr/>
        </p:nvSpPr>
        <p:spPr>
          <a:xfrm>
            <a:off x="5671690" y="3135385"/>
            <a:ext cx="94710" cy="171509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ectangle 123"/>
          <p:cNvSpPr/>
          <p:nvPr/>
        </p:nvSpPr>
        <p:spPr>
          <a:xfrm>
            <a:off x="5516529" y="4780130"/>
            <a:ext cx="131772" cy="52537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/>
          <p:cNvSpPr/>
          <p:nvPr/>
        </p:nvSpPr>
        <p:spPr>
          <a:xfrm>
            <a:off x="4981206" y="2587709"/>
            <a:ext cx="601208" cy="1482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1" name="Rectangle 130"/>
          <p:cNvSpPr/>
          <p:nvPr/>
        </p:nvSpPr>
        <p:spPr>
          <a:xfrm>
            <a:off x="3611625" y="2473608"/>
            <a:ext cx="1507136" cy="10278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tangle 131"/>
          <p:cNvSpPr/>
          <p:nvPr/>
        </p:nvSpPr>
        <p:spPr>
          <a:xfrm>
            <a:off x="3636332" y="5328655"/>
            <a:ext cx="1507136" cy="10278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Rectangle 132"/>
          <p:cNvSpPr/>
          <p:nvPr/>
        </p:nvSpPr>
        <p:spPr>
          <a:xfrm>
            <a:off x="3162224" y="5157257"/>
            <a:ext cx="599313" cy="1482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4" name="Rectangle 133"/>
          <p:cNvSpPr/>
          <p:nvPr/>
        </p:nvSpPr>
        <p:spPr>
          <a:xfrm>
            <a:off x="4965848" y="5157257"/>
            <a:ext cx="601208" cy="1482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6" name="Rectangle 135"/>
          <p:cNvSpPr/>
          <p:nvPr/>
        </p:nvSpPr>
        <p:spPr>
          <a:xfrm>
            <a:off x="6653367" y="3783131"/>
            <a:ext cx="3085800" cy="166498"/>
          </a:xfrm>
          <a:prstGeom prst="rect">
            <a:avLst/>
          </a:prstGeom>
          <a:solidFill>
            <a:srgbClr val="A7E200"/>
          </a:solidFill>
          <a:ln>
            <a:solidFill>
              <a:srgbClr val="A7E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7" name="Isosceles Triangle 136"/>
          <p:cNvSpPr/>
          <p:nvPr/>
        </p:nvSpPr>
        <p:spPr>
          <a:xfrm rot="16200000">
            <a:off x="5427481" y="2725221"/>
            <a:ext cx="153746" cy="2298026"/>
          </a:xfrm>
          <a:prstGeom prst="triangle">
            <a:avLst/>
          </a:prstGeom>
          <a:solidFill>
            <a:srgbClr val="A7E200"/>
          </a:solidFill>
          <a:ln>
            <a:solidFill>
              <a:srgbClr val="A7E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Chord 134"/>
          <p:cNvSpPr/>
          <p:nvPr/>
        </p:nvSpPr>
        <p:spPr>
          <a:xfrm rot="10800000">
            <a:off x="6366395" y="3228875"/>
            <a:ext cx="373977" cy="1375619"/>
          </a:xfrm>
          <a:prstGeom prst="chord">
            <a:avLst>
              <a:gd name="adj1" fmla="val 5404137"/>
              <a:gd name="adj2" fmla="val 16256210"/>
            </a:avLst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7238999" y="2971800"/>
            <a:ext cx="16002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Tunable Dye Laser</a:t>
            </a:r>
            <a:endParaRPr lang="en-US" sz="2400" dirty="0"/>
          </a:p>
        </p:txBody>
      </p:sp>
      <p:sp>
        <p:nvSpPr>
          <p:cNvPr id="75" name="Oval 74"/>
          <p:cNvSpPr/>
          <p:nvPr/>
        </p:nvSpPr>
        <p:spPr>
          <a:xfrm>
            <a:off x="4496965" y="3798013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/>
          <p:cNvSpPr/>
          <p:nvPr/>
        </p:nvSpPr>
        <p:spPr>
          <a:xfrm>
            <a:off x="4426961" y="3863899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/>
          <p:cNvSpPr/>
          <p:nvPr/>
        </p:nvSpPr>
        <p:spPr>
          <a:xfrm>
            <a:off x="4324014" y="3837352"/>
            <a:ext cx="65886" cy="65886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TextBox 126"/>
          <p:cNvSpPr txBox="1"/>
          <p:nvPr/>
        </p:nvSpPr>
        <p:spPr>
          <a:xfrm>
            <a:off x="5232361" y="1206453"/>
            <a:ext cx="8273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</a:t>
            </a:r>
            <a:r>
              <a:rPr lang="en-US" sz="2400" dirty="0" smtClean="0"/>
              <a:t>ilter</a:t>
            </a:r>
            <a:endParaRPr lang="en-US" sz="2400" dirty="0"/>
          </a:p>
        </p:txBody>
      </p:sp>
      <p:sp>
        <p:nvSpPr>
          <p:cNvPr id="121" name="Rectangle 120"/>
          <p:cNvSpPr/>
          <p:nvPr/>
        </p:nvSpPr>
        <p:spPr>
          <a:xfrm>
            <a:off x="3969877" y="0"/>
            <a:ext cx="790632" cy="2151584"/>
          </a:xfrm>
          <a:prstGeom prst="rect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Isosceles Triangle 122"/>
          <p:cNvSpPr/>
          <p:nvPr/>
        </p:nvSpPr>
        <p:spPr>
          <a:xfrm rot="10800000">
            <a:off x="3953407" y="2127871"/>
            <a:ext cx="790631" cy="1738220"/>
          </a:xfrm>
          <a:prstGeom prst="triangle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alpha val="70000"/>
                </a:schemeClr>
              </a:gs>
              <a:gs pos="100000">
                <a:schemeClr val="accent6">
                  <a:lumMod val="75000"/>
                  <a:alpha val="7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3028703" y="591424"/>
            <a:ext cx="2524731" cy="3991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To spectrometer/CCD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4188679" y="4090424"/>
            <a:ext cx="120870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Sapphire Window (11 K)</a:t>
            </a:r>
            <a:endParaRPr lang="en-US" sz="2200" dirty="0"/>
          </a:p>
        </p:txBody>
      </p:sp>
      <p:sp>
        <p:nvSpPr>
          <p:cNvPr id="162" name="Rectangle 161"/>
          <p:cNvSpPr/>
          <p:nvPr/>
        </p:nvSpPr>
        <p:spPr>
          <a:xfrm rot="2578900">
            <a:off x="2984373" y="2816328"/>
            <a:ext cx="379063" cy="2308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Rectangle 156"/>
          <p:cNvSpPr/>
          <p:nvPr/>
        </p:nvSpPr>
        <p:spPr>
          <a:xfrm rot="2700000">
            <a:off x="1370192" y="2612858"/>
            <a:ext cx="2695574" cy="5660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Rectangle 157"/>
          <p:cNvSpPr/>
          <p:nvPr/>
        </p:nvSpPr>
        <p:spPr>
          <a:xfrm rot="2700000">
            <a:off x="1547171" y="2492261"/>
            <a:ext cx="2695574" cy="5660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8" name="Group 187"/>
          <p:cNvGrpSpPr/>
          <p:nvPr/>
        </p:nvGrpSpPr>
        <p:grpSpPr>
          <a:xfrm>
            <a:off x="3611625" y="1533258"/>
            <a:ext cx="1442365" cy="835812"/>
            <a:chOff x="10816586" y="4631011"/>
            <a:chExt cx="1442365" cy="835812"/>
          </a:xfrm>
        </p:grpSpPr>
        <p:sp>
          <p:nvSpPr>
            <p:cNvPr id="189" name="Rectangle 188"/>
            <p:cNvSpPr/>
            <p:nvPr/>
          </p:nvSpPr>
          <p:spPr>
            <a:xfrm>
              <a:off x="10933603" y="4739391"/>
              <a:ext cx="1208330" cy="727432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Isosceles Triangle 189"/>
            <p:cNvSpPr/>
            <p:nvPr/>
          </p:nvSpPr>
          <p:spPr>
            <a:xfrm rot="10800000">
              <a:off x="10816586" y="4631011"/>
              <a:ext cx="1442365" cy="774466"/>
            </a:xfrm>
            <a:prstGeom prst="triangl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1" name="Rectangle 190"/>
          <p:cNvSpPr/>
          <p:nvPr/>
        </p:nvSpPr>
        <p:spPr>
          <a:xfrm>
            <a:off x="3459825" y="1410274"/>
            <a:ext cx="1743072" cy="118872"/>
          </a:xfrm>
          <a:prstGeom prst="rect">
            <a:avLst/>
          </a:prstGeom>
          <a:solidFill>
            <a:srgbClr val="C0504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/>
          </a:p>
        </p:txBody>
      </p:sp>
      <p:sp>
        <p:nvSpPr>
          <p:cNvPr id="192" name="TextBox 191"/>
          <p:cNvSpPr txBox="1"/>
          <p:nvPr/>
        </p:nvSpPr>
        <p:spPr>
          <a:xfrm>
            <a:off x="4891703" y="1774521"/>
            <a:ext cx="27175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50 mm Camera Lens</a:t>
            </a:r>
            <a:endParaRPr lang="en-US" sz="2400" dirty="0"/>
          </a:p>
        </p:txBody>
      </p:sp>
      <p:sp>
        <p:nvSpPr>
          <p:cNvPr id="2" name="TextBox 1"/>
          <p:cNvSpPr txBox="1"/>
          <p:nvPr/>
        </p:nvSpPr>
        <p:spPr>
          <a:xfrm>
            <a:off x="5648301" y="5135949"/>
            <a:ext cx="28956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C00000"/>
                </a:solidFill>
              </a:rPr>
              <a:t>Some neutralization of Ba</a:t>
            </a:r>
            <a:r>
              <a:rPr lang="en-US" sz="2400" baseline="30000" dirty="0" smtClean="0">
                <a:solidFill>
                  <a:srgbClr val="C00000"/>
                </a:solidFill>
              </a:rPr>
              <a:t>+</a:t>
            </a:r>
            <a:r>
              <a:rPr lang="en-US" sz="2400" dirty="0" smtClean="0">
                <a:solidFill>
                  <a:srgbClr val="C00000"/>
                </a:solidFill>
              </a:rPr>
              <a:t> in SXe</a:t>
            </a:r>
            <a:endParaRPr lang="en-US" sz="2400" dirty="0">
              <a:solidFill>
                <a:srgbClr val="C00000"/>
              </a:solidFill>
            </a:endParaRPr>
          </a:p>
        </p:txBody>
      </p:sp>
      <p:sp>
        <p:nvSpPr>
          <p:cNvPr id="9" name="Freeform 8"/>
          <p:cNvSpPr/>
          <p:nvPr/>
        </p:nvSpPr>
        <p:spPr>
          <a:xfrm>
            <a:off x="4724631" y="3981470"/>
            <a:ext cx="1364566" cy="1125416"/>
          </a:xfrm>
          <a:custGeom>
            <a:avLst/>
            <a:gdLst>
              <a:gd name="connsiteX0" fmla="*/ 1364566 w 1364566"/>
              <a:gd name="connsiteY0" fmla="*/ 1125416 h 1125416"/>
              <a:gd name="connsiteX1" fmla="*/ 0 w 1364566"/>
              <a:gd name="connsiteY1" fmla="*/ 0 h 1125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64566" h="1125416">
                <a:moveTo>
                  <a:pt x="1364566" y="1125416"/>
                </a:moveTo>
                <a:cubicBezTo>
                  <a:pt x="1105486" y="729175"/>
                  <a:pt x="846406" y="332935"/>
                  <a:pt x="0" y="0"/>
                </a:cubicBezTo>
              </a:path>
            </a:pathLst>
          </a:custGeom>
          <a:noFill/>
          <a:ln w="381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233165" y="6059265"/>
            <a:ext cx="6600910" cy="40011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000" i="1" dirty="0" smtClean="0">
                <a:solidFill>
                  <a:srgbClr val="0000FF"/>
                </a:solidFill>
              </a:rPr>
              <a:t>Samples are evaporated by heating sapphire window to 100 K</a:t>
            </a:r>
            <a:endParaRPr lang="en-US" sz="2000" i="1" dirty="0">
              <a:solidFill>
                <a:srgbClr val="0000FF"/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26</a:t>
            </a:fld>
            <a:endParaRPr lang="en-US"/>
          </a:p>
        </p:txBody>
      </p:sp>
      <p:grpSp>
        <p:nvGrpSpPr>
          <p:cNvPr id="126" name="Group 125"/>
          <p:cNvGrpSpPr/>
          <p:nvPr/>
        </p:nvGrpSpPr>
        <p:grpSpPr>
          <a:xfrm>
            <a:off x="1318172" y="3665011"/>
            <a:ext cx="510628" cy="2656849"/>
            <a:chOff x="801688" y="4635929"/>
            <a:chExt cx="510628" cy="2656849"/>
          </a:xfrm>
        </p:grpSpPr>
        <p:sp>
          <p:nvSpPr>
            <p:cNvPr id="130" name="Rectangle 129"/>
            <p:cNvSpPr/>
            <p:nvPr/>
          </p:nvSpPr>
          <p:spPr>
            <a:xfrm>
              <a:off x="1004237" y="5206097"/>
              <a:ext cx="131100" cy="1277686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Freeform 148"/>
            <p:cNvSpPr/>
            <p:nvPr/>
          </p:nvSpPr>
          <p:spPr>
            <a:xfrm>
              <a:off x="801688" y="4635929"/>
              <a:ext cx="510628" cy="570167"/>
            </a:xfrm>
            <a:custGeom>
              <a:avLst/>
              <a:gdLst>
                <a:gd name="connsiteX0" fmla="*/ 0 w 666750"/>
                <a:gd name="connsiteY0" fmla="*/ 0 h 800100"/>
                <a:gd name="connsiteX1" fmla="*/ 666750 w 666750"/>
                <a:gd name="connsiteY1" fmla="*/ 0 h 800100"/>
                <a:gd name="connsiteX2" fmla="*/ 666750 w 666750"/>
                <a:gd name="connsiteY2" fmla="*/ 800100 h 800100"/>
                <a:gd name="connsiteX3" fmla="*/ 9525 w 666750"/>
                <a:gd name="connsiteY3" fmla="*/ 800100 h 800100"/>
                <a:gd name="connsiteX4" fmla="*/ 9525 w 666750"/>
                <a:gd name="connsiteY4" fmla="*/ 619125 h 800100"/>
                <a:gd name="connsiteX5" fmla="*/ 390525 w 666750"/>
                <a:gd name="connsiteY5" fmla="*/ 619125 h 800100"/>
                <a:gd name="connsiteX6" fmla="*/ 485775 w 666750"/>
                <a:gd name="connsiteY6" fmla="*/ 523875 h 800100"/>
                <a:gd name="connsiteX7" fmla="*/ 485775 w 666750"/>
                <a:gd name="connsiteY7" fmla="*/ 295275 h 800100"/>
                <a:gd name="connsiteX8" fmla="*/ 390525 w 666750"/>
                <a:gd name="connsiteY8" fmla="*/ 200025 h 800100"/>
                <a:gd name="connsiteX9" fmla="*/ 9525 w 666750"/>
                <a:gd name="connsiteY9" fmla="*/ 200025 h 800100"/>
                <a:gd name="connsiteX10" fmla="*/ 0 w 666750"/>
                <a:gd name="connsiteY10" fmla="*/ 0 h 800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66750" h="800100">
                  <a:moveTo>
                    <a:pt x="0" y="0"/>
                  </a:moveTo>
                  <a:lnTo>
                    <a:pt x="666750" y="0"/>
                  </a:lnTo>
                  <a:lnTo>
                    <a:pt x="666750" y="800100"/>
                  </a:lnTo>
                  <a:lnTo>
                    <a:pt x="9525" y="800100"/>
                  </a:lnTo>
                  <a:lnTo>
                    <a:pt x="9525" y="619125"/>
                  </a:lnTo>
                  <a:lnTo>
                    <a:pt x="390525" y="619125"/>
                  </a:lnTo>
                  <a:lnTo>
                    <a:pt x="485775" y="523875"/>
                  </a:lnTo>
                  <a:lnTo>
                    <a:pt x="485775" y="295275"/>
                  </a:lnTo>
                  <a:lnTo>
                    <a:pt x="390525" y="200025"/>
                  </a:lnTo>
                  <a:lnTo>
                    <a:pt x="9525" y="2000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156" name="Double Wave 155"/>
            <p:cNvSpPr/>
            <p:nvPr/>
          </p:nvSpPr>
          <p:spPr>
            <a:xfrm rot="5400000">
              <a:off x="977987" y="6400727"/>
              <a:ext cx="150477" cy="211059"/>
            </a:xfrm>
            <a:prstGeom prst="doubleWav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Double Wave 160"/>
            <p:cNvSpPr/>
            <p:nvPr/>
          </p:nvSpPr>
          <p:spPr>
            <a:xfrm rot="5400000">
              <a:off x="977087" y="6548637"/>
              <a:ext cx="150477" cy="211059"/>
            </a:xfrm>
            <a:prstGeom prst="doubleWav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Rectangle 163"/>
            <p:cNvSpPr/>
            <p:nvPr/>
          </p:nvSpPr>
          <p:spPr>
            <a:xfrm>
              <a:off x="924611" y="6729405"/>
              <a:ext cx="254590" cy="4928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Rectangle 164"/>
            <p:cNvSpPr/>
            <p:nvPr/>
          </p:nvSpPr>
          <p:spPr>
            <a:xfrm>
              <a:off x="994285" y="6778694"/>
              <a:ext cx="105050" cy="51408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7" name="Rectangle 166"/>
            <p:cNvSpPr/>
            <p:nvPr/>
          </p:nvSpPr>
          <p:spPr>
            <a:xfrm>
              <a:off x="967482" y="7024297"/>
              <a:ext cx="168847" cy="26848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Double Wave 174"/>
            <p:cNvSpPr/>
            <p:nvPr/>
          </p:nvSpPr>
          <p:spPr>
            <a:xfrm rot="5400000">
              <a:off x="981283" y="6250252"/>
              <a:ext cx="150477" cy="211059"/>
            </a:xfrm>
            <a:prstGeom prst="doubleWav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Rectangle 175"/>
            <p:cNvSpPr/>
            <p:nvPr/>
          </p:nvSpPr>
          <p:spPr>
            <a:xfrm>
              <a:off x="929227" y="6254523"/>
              <a:ext cx="254590" cy="4928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7" name="Straight Arrow Connector 176"/>
            <p:cNvCxnSpPr/>
            <p:nvPr/>
          </p:nvCxnSpPr>
          <p:spPr>
            <a:xfrm flipH="1" flipV="1">
              <a:off x="1046808" y="6341072"/>
              <a:ext cx="1" cy="353577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22668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71600" y="0"/>
            <a:ext cx="66070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Imaging Ba in SXe on Cold Sapphire Window</a:t>
            </a:r>
            <a:endParaRPr lang="en-US" sz="2800" b="1" i="1" dirty="0"/>
          </a:p>
        </p:txBody>
      </p:sp>
      <p:pic>
        <p:nvPicPr>
          <p:cNvPr id="296" name="Picture 29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305621"/>
            <a:ext cx="3908713" cy="2172396"/>
          </a:xfrm>
          <a:prstGeom prst="rect">
            <a:avLst/>
          </a:prstGeom>
          <a:ln w="22225">
            <a:solidFill>
              <a:schemeClr val="tx1"/>
            </a:solidFill>
            <a:prstDash val="sysDash"/>
          </a:ln>
        </p:spPr>
      </p:pic>
      <p:sp>
        <p:nvSpPr>
          <p:cNvPr id="380" name="TextBox 379"/>
          <p:cNvSpPr txBox="1"/>
          <p:nvPr/>
        </p:nvSpPr>
        <p:spPr>
          <a:xfrm>
            <a:off x="1676400" y="3672689"/>
            <a:ext cx="13540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Sapphire Window</a:t>
            </a:r>
            <a:endParaRPr lang="en-US" sz="2400" dirty="0"/>
          </a:p>
        </p:txBody>
      </p:sp>
      <p:sp>
        <p:nvSpPr>
          <p:cNvPr id="381" name="TextBox 380"/>
          <p:cNvSpPr txBox="1"/>
          <p:nvPr/>
        </p:nvSpPr>
        <p:spPr>
          <a:xfrm>
            <a:off x="914400" y="3612759"/>
            <a:ext cx="6321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SXe</a:t>
            </a:r>
            <a:endParaRPr lang="en-US" sz="2400" dirty="0"/>
          </a:p>
        </p:txBody>
      </p:sp>
      <p:sp>
        <p:nvSpPr>
          <p:cNvPr id="382" name="TextBox 381"/>
          <p:cNvSpPr txBox="1"/>
          <p:nvPr/>
        </p:nvSpPr>
        <p:spPr>
          <a:xfrm>
            <a:off x="6236780" y="2097757"/>
            <a:ext cx="8435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Laser</a:t>
            </a:r>
            <a:endParaRPr lang="en-US" sz="2400" dirty="0"/>
          </a:p>
        </p:txBody>
      </p:sp>
      <p:sp>
        <p:nvSpPr>
          <p:cNvPr id="383" name="TextBox 382"/>
          <p:cNvSpPr txBox="1"/>
          <p:nvPr/>
        </p:nvSpPr>
        <p:spPr>
          <a:xfrm>
            <a:off x="1828800" y="2759625"/>
            <a:ext cx="5100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Ba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399" name="TextBox 398"/>
          <p:cNvSpPr txBox="1"/>
          <p:nvPr/>
        </p:nvSpPr>
        <p:spPr>
          <a:xfrm>
            <a:off x="971493" y="1905000"/>
            <a:ext cx="3220562" cy="46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i="1" dirty="0" smtClean="0">
                <a:solidFill>
                  <a:schemeClr val="accent1">
                    <a:lumMod val="75000"/>
                  </a:schemeClr>
                </a:solidFill>
              </a:rPr>
              <a:t>cross-sectional</a:t>
            </a:r>
            <a:r>
              <a:rPr lang="en-US" i="1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i="1" dirty="0" smtClean="0">
                <a:solidFill>
                  <a:schemeClr val="accent1">
                    <a:lumMod val="75000"/>
                  </a:schemeClr>
                </a:solidFill>
              </a:rPr>
              <a:t>side view</a:t>
            </a:r>
            <a:endParaRPr lang="en-US" sz="24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24" name="Picture 1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200" y="1023619"/>
            <a:ext cx="2971800" cy="5837909"/>
          </a:xfrm>
          <a:prstGeom prst="rect">
            <a:avLst/>
          </a:prstGeom>
        </p:spPr>
      </p:pic>
      <p:sp>
        <p:nvSpPr>
          <p:cNvPr id="126" name="TextBox 125"/>
          <p:cNvSpPr txBox="1"/>
          <p:nvPr/>
        </p:nvSpPr>
        <p:spPr>
          <a:xfrm>
            <a:off x="5562600" y="681335"/>
            <a:ext cx="2711768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1">
                    <a:lumMod val="75000"/>
                  </a:schemeClr>
                </a:solidFill>
              </a:rPr>
              <a:t>Image is from </a:t>
            </a:r>
            <a:r>
              <a:rPr lang="en-US" sz="2400" i="1" dirty="0" smtClean="0">
                <a:solidFill>
                  <a:schemeClr val="accent1">
                    <a:lumMod val="75000"/>
                  </a:schemeClr>
                </a:solidFill>
              </a:rPr>
              <a:t>above</a:t>
            </a:r>
            <a:endParaRPr lang="en-US" sz="24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1" name="Right Arrow 10"/>
          <p:cNvSpPr/>
          <p:nvPr/>
        </p:nvSpPr>
        <p:spPr>
          <a:xfrm>
            <a:off x="4800600" y="3178959"/>
            <a:ext cx="381000" cy="3262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3674812" y="3626522"/>
            <a:ext cx="8435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Laser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343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62000" y="273875"/>
            <a:ext cx="5181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Measuring Xe matrix growth rate using interference fringes:</a:t>
            </a:r>
            <a:endParaRPr lang="en-US" sz="24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5"/>
          <a:stretch/>
        </p:blipFill>
        <p:spPr>
          <a:xfrm>
            <a:off x="0" y="1524000"/>
            <a:ext cx="7361458" cy="3429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24" b="4412"/>
          <a:stretch/>
        </p:blipFill>
        <p:spPr>
          <a:xfrm>
            <a:off x="6846277" y="0"/>
            <a:ext cx="2297723" cy="2222695"/>
          </a:xfrm>
          <a:prstGeom prst="rect">
            <a:avLst/>
          </a:prstGeom>
        </p:spPr>
      </p:pic>
      <p:sp>
        <p:nvSpPr>
          <p:cNvPr id="11" name="Left Brace 10"/>
          <p:cNvSpPr/>
          <p:nvPr/>
        </p:nvSpPr>
        <p:spPr>
          <a:xfrm rot="16200000">
            <a:off x="2046263" y="4113042"/>
            <a:ext cx="304800" cy="1905000"/>
          </a:xfrm>
          <a:prstGeom prst="leftBrac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988587" y="5230838"/>
            <a:ext cx="24201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Xe deposit at 50 K</a:t>
            </a:r>
            <a:endParaRPr lang="en-US" sz="2400" dirty="0"/>
          </a:p>
        </p:txBody>
      </p:sp>
      <p:sp>
        <p:nvSpPr>
          <p:cNvPr id="30" name="TextBox 29"/>
          <p:cNvSpPr txBox="1"/>
          <p:nvPr/>
        </p:nvSpPr>
        <p:spPr>
          <a:xfrm>
            <a:off x="523690" y="5614070"/>
            <a:ext cx="36753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Deposition rate of ~30 nm/s</a:t>
            </a:r>
            <a:endParaRPr lang="en-US" sz="2400" dirty="0"/>
          </a:p>
        </p:txBody>
      </p:sp>
      <p:sp>
        <p:nvSpPr>
          <p:cNvPr id="15" name="Right Arrow 14"/>
          <p:cNvSpPr/>
          <p:nvPr/>
        </p:nvSpPr>
        <p:spPr>
          <a:xfrm>
            <a:off x="76200" y="5719353"/>
            <a:ext cx="381000" cy="2510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/>
          <p:cNvCxnSpPr/>
          <p:nvPr/>
        </p:nvCxnSpPr>
        <p:spPr>
          <a:xfrm flipV="1">
            <a:off x="6172200" y="3733800"/>
            <a:ext cx="0" cy="1331742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4495800" y="5253335"/>
            <a:ext cx="4343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Observe same number of fringes when evaporating sample</a:t>
            </a: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13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362200" y="76200"/>
            <a:ext cx="50145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Ba and Ba</a:t>
            </a:r>
            <a:r>
              <a:rPr lang="en-US" sz="2800" baseline="30000" dirty="0" smtClean="0"/>
              <a:t>+</a:t>
            </a:r>
            <a:r>
              <a:rPr lang="en-US" sz="2800" dirty="0" smtClean="0"/>
              <a:t> Transitions in Vacuum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87145"/>
            <a:ext cx="9144000" cy="308370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1752600"/>
            <a:ext cx="685800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655510" y="1752600"/>
            <a:ext cx="983289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059873" y="1460212"/>
            <a:ext cx="6046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Ba</a:t>
            </a:r>
            <a:endParaRPr lang="en-US" sz="3200" dirty="0"/>
          </a:p>
        </p:txBody>
      </p:sp>
      <p:sp>
        <p:nvSpPr>
          <p:cNvPr id="8" name="TextBox 7"/>
          <p:cNvSpPr txBox="1"/>
          <p:nvPr/>
        </p:nvSpPr>
        <p:spPr>
          <a:xfrm>
            <a:off x="6477000" y="1460212"/>
            <a:ext cx="7409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Ba</a:t>
            </a:r>
            <a:r>
              <a:rPr lang="en-US" sz="3200" baseline="30000" dirty="0" smtClean="0"/>
              <a:t>+</a:t>
            </a:r>
            <a:endParaRPr lang="en-US" sz="3200" baseline="30000" dirty="0"/>
          </a:p>
        </p:txBody>
      </p:sp>
      <p:sp>
        <p:nvSpPr>
          <p:cNvPr id="9" name="TextBox 8"/>
          <p:cNvSpPr txBox="1"/>
          <p:nvPr/>
        </p:nvSpPr>
        <p:spPr>
          <a:xfrm>
            <a:off x="708462" y="5562600"/>
            <a:ext cx="3167550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/>
              <a:t>~1 in 330</a:t>
            </a:r>
            <a:r>
              <a:rPr lang="en-US" dirty="0" smtClean="0"/>
              <a:t> decays from </a:t>
            </a:r>
            <a:r>
              <a:rPr lang="en-US" baseline="30000" dirty="0" smtClean="0"/>
              <a:t>1</a:t>
            </a:r>
            <a:r>
              <a:rPr lang="en-US" dirty="0" smtClean="0"/>
              <a:t>P</a:t>
            </a:r>
            <a:r>
              <a:rPr lang="en-US" baseline="-25000" dirty="0" smtClean="0"/>
              <a:t>1</a:t>
            </a:r>
            <a:r>
              <a:rPr lang="en-US" dirty="0" smtClean="0"/>
              <a:t> state are into metastable D states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366850" y="5536475"/>
            <a:ext cx="3167550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/>
              <a:t>~1 in 4</a:t>
            </a:r>
            <a:r>
              <a:rPr lang="en-US" dirty="0" smtClean="0"/>
              <a:t> decays from </a:t>
            </a:r>
            <a:r>
              <a:rPr lang="en-US" baseline="30000" dirty="0" smtClean="0"/>
              <a:t>2</a:t>
            </a:r>
            <a:r>
              <a:rPr lang="en-US" dirty="0" smtClean="0"/>
              <a:t>P</a:t>
            </a:r>
            <a:r>
              <a:rPr lang="en-US" baseline="-25000" dirty="0" smtClean="0"/>
              <a:t>1/2</a:t>
            </a:r>
            <a:r>
              <a:rPr lang="en-US" dirty="0" smtClean="0"/>
              <a:t> state are into metastable D state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103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3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582552" y="76200"/>
            <a:ext cx="6328272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dirty="0" smtClean="0"/>
              <a:t>Neutrinos in the Standard Model</a:t>
            </a:r>
            <a:endParaRPr lang="en-US" sz="36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0270" y="1371600"/>
            <a:ext cx="5144530" cy="3906861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780270" y="4267200"/>
            <a:ext cx="3200400" cy="1011261"/>
          </a:xfrm>
          <a:prstGeom prst="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85859" y="4309056"/>
            <a:ext cx="2590800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smtClean="0">
                <a:solidFill>
                  <a:srgbClr val="C00000"/>
                </a:solidFill>
              </a:rPr>
              <a:t>Very small mass</a:t>
            </a:r>
          </a:p>
          <a:p>
            <a:pPr marL="285750" indent="-285750">
              <a:buFontTx/>
              <a:buChar char="-"/>
            </a:pPr>
            <a:r>
              <a:rPr lang="en-US" dirty="0" smtClean="0">
                <a:solidFill>
                  <a:srgbClr val="C00000"/>
                </a:solidFill>
              </a:rPr>
              <a:t>Interact only via weak force (and gravity)</a:t>
            </a:r>
            <a:endParaRPr 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7923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055" y="2508516"/>
            <a:ext cx="5420255" cy="4349484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2286000" y="55386"/>
            <a:ext cx="4624065" cy="1468614"/>
            <a:chOff x="165038" y="152261"/>
            <a:chExt cx="4624065" cy="1468614"/>
          </a:xfrm>
        </p:grpSpPr>
        <p:sp>
          <p:nvSpPr>
            <p:cNvPr id="6" name="Oval 5"/>
            <p:cNvSpPr/>
            <p:nvPr/>
          </p:nvSpPr>
          <p:spPr>
            <a:xfrm>
              <a:off x="493637" y="41331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652789" y="41331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817095" y="41331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979499" y="41331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1141816" y="41331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569837" y="54705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728989" y="54705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893295" y="54705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1055699" y="54705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1218016" y="54705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495321" y="67745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659627" y="67745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822031" y="67745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984348" y="67745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>
              <a:off x="412369" y="81119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571521" y="81119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735827" y="81119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898231" y="81119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>
              <a:off x="1060548" y="811194"/>
              <a:ext cx="133742" cy="1337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/>
            <p:cNvSpPr/>
            <p:nvPr/>
          </p:nvSpPr>
          <p:spPr>
            <a:xfrm>
              <a:off x="1141816" y="67745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>
              <a:off x="412369" y="54705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>
              <a:off x="1218016" y="81119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>
              <a:off x="1306637" y="41331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/>
            <p:cNvSpPr/>
            <p:nvPr/>
          </p:nvSpPr>
          <p:spPr>
            <a:xfrm>
              <a:off x="1469041" y="41331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>
              <a:off x="1631358" y="41331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/>
            <p:cNvSpPr/>
            <p:nvPr/>
          </p:nvSpPr>
          <p:spPr>
            <a:xfrm>
              <a:off x="1382837" y="54705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>
              <a:off x="1545241" y="54705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>
              <a:off x="1707558" y="54705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>
              <a:off x="1311573" y="67745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>
              <a:off x="1473890" y="67745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1387773" y="81119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/>
            <p:cNvSpPr/>
            <p:nvPr/>
          </p:nvSpPr>
          <p:spPr>
            <a:xfrm>
              <a:off x="1550090" y="81119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>
              <a:off x="1631358" y="67745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/>
            <p:cNvSpPr/>
            <p:nvPr/>
          </p:nvSpPr>
          <p:spPr>
            <a:xfrm>
              <a:off x="1707558" y="81119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/>
            <p:cNvSpPr/>
            <p:nvPr/>
          </p:nvSpPr>
          <p:spPr>
            <a:xfrm>
              <a:off x="499074" y="93792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/>
            <p:cNvSpPr/>
            <p:nvPr/>
          </p:nvSpPr>
          <p:spPr>
            <a:xfrm>
              <a:off x="658226" y="93792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>
              <a:off x="822532" y="93792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/>
            <p:cNvSpPr/>
            <p:nvPr/>
          </p:nvSpPr>
          <p:spPr>
            <a:xfrm>
              <a:off x="984936" y="93792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/>
            <p:cNvSpPr/>
            <p:nvPr/>
          </p:nvSpPr>
          <p:spPr>
            <a:xfrm>
              <a:off x="1147253" y="93792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/>
            <p:cNvSpPr/>
            <p:nvPr/>
          </p:nvSpPr>
          <p:spPr>
            <a:xfrm>
              <a:off x="575274" y="107166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/>
            <p:cNvSpPr/>
            <p:nvPr/>
          </p:nvSpPr>
          <p:spPr>
            <a:xfrm>
              <a:off x="734426" y="107166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/>
            <p:cNvSpPr/>
            <p:nvPr/>
          </p:nvSpPr>
          <p:spPr>
            <a:xfrm>
              <a:off x="898732" y="107166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/>
            <p:cNvSpPr/>
            <p:nvPr/>
          </p:nvSpPr>
          <p:spPr>
            <a:xfrm>
              <a:off x="1061136" y="107166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/>
            <p:cNvSpPr/>
            <p:nvPr/>
          </p:nvSpPr>
          <p:spPr>
            <a:xfrm>
              <a:off x="1223453" y="107166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/>
            <p:cNvSpPr/>
            <p:nvPr/>
          </p:nvSpPr>
          <p:spPr>
            <a:xfrm>
              <a:off x="500758" y="120206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/>
            <p:cNvSpPr/>
            <p:nvPr/>
          </p:nvSpPr>
          <p:spPr>
            <a:xfrm>
              <a:off x="665064" y="120206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/>
            <p:cNvSpPr/>
            <p:nvPr/>
          </p:nvSpPr>
          <p:spPr>
            <a:xfrm>
              <a:off x="827468" y="120206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/>
            <p:cNvSpPr/>
            <p:nvPr/>
          </p:nvSpPr>
          <p:spPr>
            <a:xfrm>
              <a:off x="989785" y="120206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/>
            <p:cNvSpPr/>
            <p:nvPr/>
          </p:nvSpPr>
          <p:spPr>
            <a:xfrm>
              <a:off x="417806" y="133580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/>
            <p:cNvSpPr/>
            <p:nvPr/>
          </p:nvSpPr>
          <p:spPr>
            <a:xfrm>
              <a:off x="576958" y="133580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/>
            <p:cNvSpPr/>
            <p:nvPr/>
          </p:nvSpPr>
          <p:spPr>
            <a:xfrm>
              <a:off x="741264" y="133580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/>
            <p:cNvSpPr/>
            <p:nvPr/>
          </p:nvSpPr>
          <p:spPr>
            <a:xfrm>
              <a:off x="903668" y="133580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/>
            <p:cNvSpPr/>
            <p:nvPr/>
          </p:nvSpPr>
          <p:spPr>
            <a:xfrm>
              <a:off x="1065985" y="133580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/>
            <p:cNvSpPr/>
            <p:nvPr/>
          </p:nvSpPr>
          <p:spPr>
            <a:xfrm>
              <a:off x="1147253" y="120206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/>
            <p:cNvSpPr/>
            <p:nvPr/>
          </p:nvSpPr>
          <p:spPr>
            <a:xfrm>
              <a:off x="417806" y="107166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/>
            <p:cNvSpPr/>
            <p:nvPr/>
          </p:nvSpPr>
          <p:spPr>
            <a:xfrm>
              <a:off x="1223453" y="133580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/>
            <p:cNvSpPr/>
            <p:nvPr/>
          </p:nvSpPr>
          <p:spPr>
            <a:xfrm>
              <a:off x="1312074" y="93792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/>
            <p:cNvSpPr/>
            <p:nvPr/>
          </p:nvSpPr>
          <p:spPr>
            <a:xfrm>
              <a:off x="1474478" y="93792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/>
            <p:cNvSpPr/>
            <p:nvPr/>
          </p:nvSpPr>
          <p:spPr>
            <a:xfrm>
              <a:off x="1636795" y="93792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/>
            <p:cNvSpPr/>
            <p:nvPr/>
          </p:nvSpPr>
          <p:spPr>
            <a:xfrm>
              <a:off x="1388274" y="107166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/>
            <p:cNvSpPr/>
            <p:nvPr/>
          </p:nvSpPr>
          <p:spPr>
            <a:xfrm>
              <a:off x="1550678" y="107166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/>
            <p:cNvSpPr/>
            <p:nvPr/>
          </p:nvSpPr>
          <p:spPr>
            <a:xfrm>
              <a:off x="1712995" y="107166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/>
            <p:cNvSpPr/>
            <p:nvPr/>
          </p:nvSpPr>
          <p:spPr>
            <a:xfrm>
              <a:off x="1317010" y="120206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/>
            <p:cNvSpPr/>
            <p:nvPr/>
          </p:nvSpPr>
          <p:spPr>
            <a:xfrm>
              <a:off x="1479327" y="120206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/>
            <p:cNvSpPr/>
            <p:nvPr/>
          </p:nvSpPr>
          <p:spPr>
            <a:xfrm>
              <a:off x="1393210" y="133580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/>
            <p:cNvSpPr/>
            <p:nvPr/>
          </p:nvSpPr>
          <p:spPr>
            <a:xfrm>
              <a:off x="1555527" y="133580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/>
            <p:cNvSpPr/>
            <p:nvPr/>
          </p:nvSpPr>
          <p:spPr>
            <a:xfrm>
              <a:off x="1636795" y="120206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/>
            <p:cNvSpPr/>
            <p:nvPr/>
          </p:nvSpPr>
          <p:spPr>
            <a:xfrm>
              <a:off x="1712995" y="133580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/>
            <p:cNvSpPr/>
            <p:nvPr/>
          </p:nvSpPr>
          <p:spPr>
            <a:xfrm>
              <a:off x="575643" y="279570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/>
            <p:cNvSpPr/>
            <p:nvPr/>
          </p:nvSpPr>
          <p:spPr>
            <a:xfrm>
              <a:off x="734795" y="279570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/>
            <p:cNvSpPr/>
            <p:nvPr/>
          </p:nvSpPr>
          <p:spPr>
            <a:xfrm>
              <a:off x="899101" y="279570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/>
            <p:cNvSpPr/>
            <p:nvPr/>
          </p:nvSpPr>
          <p:spPr>
            <a:xfrm>
              <a:off x="1061505" y="279570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/>
            <p:cNvSpPr/>
            <p:nvPr/>
          </p:nvSpPr>
          <p:spPr>
            <a:xfrm>
              <a:off x="1223822" y="279570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/>
            <p:cNvSpPr/>
            <p:nvPr/>
          </p:nvSpPr>
          <p:spPr>
            <a:xfrm>
              <a:off x="418175" y="279570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/>
            <p:cNvSpPr/>
            <p:nvPr/>
          </p:nvSpPr>
          <p:spPr>
            <a:xfrm>
              <a:off x="1388643" y="279570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/>
            <p:cNvSpPr/>
            <p:nvPr/>
          </p:nvSpPr>
          <p:spPr>
            <a:xfrm>
              <a:off x="1551047" y="279570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/>
            <p:cNvSpPr/>
            <p:nvPr/>
          </p:nvSpPr>
          <p:spPr>
            <a:xfrm>
              <a:off x="1713364" y="279570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2049317" y="277414"/>
              <a:ext cx="273978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Interactions with neighboring host atoms (xenon)</a:t>
              </a:r>
              <a:endParaRPr lang="en-US" sz="2400" dirty="0"/>
            </a:p>
          </p:txBody>
        </p:sp>
        <p:sp>
          <p:nvSpPr>
            <p:cNvPr id="84" name="Rectangle 83"/>
            <p:cNvSpPr/>
            <p:nvPr/>
          </p:nvSpPr>
          <p:spPr>
            <a:xfrm>
              <a:off x="165038" y="152261"/>
              <a:ext cx="4624065" cy="1468614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5" name="TextBox 84"/>
          <p:cNvSpPr txBox="1"/>
          <p:nvPr/>
        </p:nvSpPr>
        <p:spPr>
          <a:xfrm>
            <a:off x="838933" y="1607403"/>
            <a:ext cx="37330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Ba/Xe interaction is different in ground vs. excited state:</a:t>
            </a:r>
            <a:endParaRPr lang="en-US" sz="2400" dirty="0"/>
          </a:p>
        </p:txBody>
      </p:sp>
      <p:sp>
        <p:nvSpPr>
          <p:cNvPr id="86" name="Right Arrow 85"/>
          <p:cNvSpPr/>
          <p:nvPr/>
        </p:nvSpPr>
        <p:spPr>
          <a:xfrm rot="5400000">
            <a:off x="6818003" y="4197319"/>
            <a:ext cx="368361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TextBox 86"/>
          <p:cNvSpPr txBox="1"/>
          <p:nvPr/>
        </p:nvSpPr>
        <p:spPr>
          <a:xfrm>
            <a:off x="5380892" y="4683258"/>
            <a:ext cx="35553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smtClean="0">
                <a:solidFill>
                  <a:schemeClr val="accent1">
                    <a:lumMod val="75000"/>
                  </a:schemeClr>
                </a:solidFill>
              </a:rPr>
              <a:t>Shifts and broadening in absorption (A) and emission (B)</a:t>
            </a:r>
            <a:endParaRPr lang="en-US" sz="24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5395572" y="2415179"/>
            <a:ext cx="374842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accent1">
                    <a:lumMod val="75000"/>
                  </a:schemeClr>
                </a:solidFill>
              </a:rPr>
              <a:t>Franck-Condon principle:</a:t>
            </a:r>
          </a:p>
          <a:p>
            <a:r>
              <a:rPr lang="en-US" sz="2400" dirty="0" smtClean="0">
                <a:solidFill>
                  <a:schemeClr val="accent1">
                    <a:lumMod val="75000"/>
                  </a:schemeClr>
                </a:solidFill>
              </a:rPr>
              <a:t>Strongest excitation occurs to vibrational states whose </a:t>
            </a:r>
            <a:r>
              <a:rPr lang="en-US" sz="2400" dirty="0" err="1" smtClean="0">
                <a:solidFill>
                  <a:schemeClr val="accent1">
                    <a:lumMod val="75000"/>
                  </a:schemeClr>
                </a:solidFill>
              </a:rPr>
              <a:t>wavefunctions</a:t>
            </a:r>
            <a:r>
              <a:rPr lang="en-US" sz="2400" dirty="0" smtClean="0">
                <a:solidFill>
                  <a:schemeClr val="accent1">
                    <a:lumMod val="75000"/>
                  </a:schemeClr>
                </a:solidFill>
              </a:rPr>
              <a:t> overlap</a:t>
            </a:r>
            <a:endParaRPr lang="en-US" sz="24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30</a:t>
            </a:fld>
            <a:endParaRPr lang="en-US"/>
          </a:p>
        </p:txBody>
      </p:sp>
      <p:sp>
        <p:nvSpPr>
          <p:cNvPr id="2" name="Right Brace 1"/>
          <p:cNvSpPr/>
          <p:nvPr/>
        </p:nvSpPr>
        <p:spPr>
          <a:xfrm>
            <a:off x="3901197" y="3200009"/>
            <a:ext cx="134541" cy="1111610"/>
          </a:xfrm>
          <a:prstGeom prst="rightBrac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TextBox 88"/>
          <p:cNvSpPr txBox="1"/>
          <p:nvPr/>
        </p:nvSpPr>
        <p:spPr>
          <a:xfrm>
            <a:off x="3810000" y="3432648"/>
            <a:ext cx="160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C00000"/>
                </a:solidFill>
              </a:rPr>
              <a:t>Vibrational states</a:t>
            </a:r>
            <a:endParaRPr 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2742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Content Placeholder 88"/>
          <p:cNvSpPr>
            <a:spLocks noGrp="1"/>
          </p:cNvSpPr>
          <p:nvPr>
            <p:ph idx="1"/>
          </p:nvPr>
        </p:nvSpPr>
        <p:spPr>
          <a:xfrm>
            <a:off x="412369" y="5474732"/>
            <a:ext cx="8229600" cy="1313565"/>
          </a:xfrm>
        </p:spPr>
        <p:txBody>
          <a:bodyPr>
            <a:normAutofit lnSpcReduction="10000"/>
          </a:bodyPr>
          <a:lstStyle/>
          <a:p>
            <a:r>
              <a:rPr lang="en-US" sz="2400" dirty="0" smtClean="0"/>
              <a:t>Excitation and emission are broadened</a:t>
            </a:r>
          </a:p>
          <a:p>
            <a:r>
              <a:rPr lang="en-US" sz="2400" dirty="0" smtClean="0"/>
              <a:t>Excitation is shifted from vacuum wavelength</a:t>
            </a:r>
          </a:p>
          <a:p>
            <a:r>
              <a:rPr lang="en-US" sz="2400" dirty="0" smtClean="0"/>
              <a:t>Emission is shifted from excitation</a:t>
            </a:r>
            <a:endParaRPr lang="en-US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81202"/>
            <a:ext cx="9143997" cy="3170711"/>
          </a:xfrm>
          <a:prstGeom prst="rect">
            <a:avLst/>
          </a:prstGeom>
        </p:spPr>
      </p:pic>
      <p:sp>
        <p:nvSpPr>
          <p:cNvPr id="84" name="TextBox 83"/>
          <p:cNvSpPr txBox="1"/>
          <p:nvPr/>
        </p:nvSpPr>
        <p:spPr>
          <a:xfrm>
            <a:off x="5356627" y="5118683"/>
            <a:ext cx="310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Phys</a:t>
            </a:r>
            <a:r>
              <a:rPr lang="en-US" dirty="0"/>
              <a:t>. Rev. A </a:t>
            </a:r>
            <a:r>
              <a:rPr lang="en-US" b="1" dirty="0"/>
              <a:t>91</a:t>
            </a:r>
            <a:r>
              <a:rPr lang="en-US" dirty="0"/>
              <a:t>, 022505 (2015).</a:t>
            </a:r>
          </a:p>
        </p:txBody>
      </p:sp>
      <p:sp>
        <p:nvSpPr>
          <p:cNvPr id="85" name="TextBox 84"/>
          <p:cNvSpPr txBox="1"/>
          <p:nvPr/>
        </p:nvSpPr>
        <p:spPr>
          <a:xfrm>
            <a:off x="1233724" y="1676401"/>
            <a:ext cx="22397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Ba in solid argon</a:t>
            </a:r>
            <a:endParaRPr lang="en-US" sz="2400" dirty="0"/>
          </a:p>
        </p:txBody>
      </p:sp>
      <p:sp>
        <p:nvSpPr>
          <p:cNvPr id="88" name="TextBox 87"/>
          <p:cNvSpPr txBox="1"/>
          <p:nvPr/>
        </p:nvSpPr>
        <p:spPr>
          <a:xfrm>
            <a:off x="5791200" y="1676400"/>
            <a:ext cx="22876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Ba in solid xenon</a:t>
            </a:r>
            <a:endParaRPr lang="en-US" sz="2400" dirty="0"/>
          </a:p>
        </p:txBody>
      </p:sp>
      <p:grpSp>
        <p:nvGrpSpPr>
          <p:cNvPr id="171" name="Group 170"/>
          <p:cNvGrpSpPr/>
          <p:nvPr/>
        </p:nvGrpSpPr>
        <p:grpSpPr>
          <a:xfrm>
            <a:off x="2286000" y="55386"/>
            <a:ext cx="4624065" cy="1468614"/>
            <a:chOff x="165038" y="152261"/>
            <a:chExt cx="4624065" cy="1468614"/>
          </a:xfrm>
        </p:grpSpPr>
        <p:sp>
          <p:nvSpPr>
            <p:cNvPr id="172" name="Oval 171"/>
            <p:cNvSpPr/>
            <p:nvPr/>
          </p:nvSpPr>
          <p:spPr>
            <a:xfrm>
              <a:off x="493637" y="41331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/>
            <p:cNvSpPr/>
            <p:nvPr/>
          </p:nvSpPr>
          <p:spPr>
            <a:xfrm>
              <a:off x="652789" y="41331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Oval 173"/>
            <p:cNvSpPr/>
            <p:nvPr/>
          </p:nvSpPr>
          <p:spPr>
            <a:xfrm>
              <a:off x="817095" y="41331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/>
            <p:cNvSpPr/>
            <p:nvPr/>
          </p:nvSpPr>
          <p:spPr>
            <a:xfrm>
              <a:off x="979499" y="41331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/>
            <p:cNvSpPr/>
            <p:nvPr/>
          </p:nvSpPr>
          <p:spPr>
            <a:xfrm>
              <a:off x="1141816" y="41331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76"/>
            <p:cNvSpPr/>
            <p:nvPr/>
          </p:nvSpPr>
          <p:spPr>
            <a:xfrm>
              <a:off x="569837" y="54705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77"/>
            <p:cNvSpPr/>
            <p:nvPr/>
          </p:nvSpPr>
          <p:spPr>
            <a:xfrm>
              <a:off x="728989" y="54705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78"/>
            <p:cNvSpPr/>
            <p:nvPr/>
          </p:nvSpPr>
          <p:spPr>
            <a:xfrm>
              <a:off x="893295" y="54705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/>
            <p:cNvSpPr/>
            <p:nvPr/>
          </p:nvSpPr>
          <p:spPr>
            <a:xfrm>
              <a:off x="1055699" y="54705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/>
            <p:cNvSpPr/>
            <p:nvPr/>
          </p:nvSpPr>
          <p:spPr>
            <a:xfrm>
              <a:off x="1218016" y="54705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/>
            <p:cNvSpPr/>
            <p:nvPr/>
          </p:nvSpPr>
          <p:spPr>
            <a:xfrm>
              <a:off x="495321" y="67745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Oval 182"/>
            <p:cNvSpPr/>
            <p:nvPr/>
          </p:nvSpPr>
          <p:spPr>
            <a:xfrm>
              <a:off x="659627" y="67745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 183"/>
            <p:cNvSpPr/>
            <p:nvPr/>
          </p:nvSpPr>
          <p:spPr>
            <a:xfrm>
              <a:off x="822031" y="67745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/>
            <p:cNvSpPr/>
            <p:nvPr/>
          </p:nvSpPr>
          <p:spPr>
            <a:xfrm>
              <a:off x="984348" y="67745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 185"/>
            <p:cNvSpPr/>
            <p:nvPr/>
          </p:nvSpPr>
          <p:spPr>
            <a:xfrm>
              <a:off x="412369" y="81119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 186"/>
            <p:cNvSpPr/>
            <p:nvPr/>
          </p:nvSpPr>
          <p:spPr>
            <a:xfrm>
              <a:off x="571521" y="81119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Oval 187"/>
            <p:cNvSpPr/>
            <p:nvPr/>
          </p:nvSpPr>
          <p:spPr>
            <a:xfrm>
              <a:off x="735827" y="81119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Oval 188"/>
            <p:cNvSpPr/>
            <p:nvPr/>
          </p:nvSpPr>
          <p:spPr>
            <a:xfrm>
              <a:off x="898231" y="81119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Oval 189"/>
            <p:cNvSpPr/>
            <p:nvPr/>
          </p:nvSpPr>
          <p:spPr>
            <a:xfrm>
              <a:off x="1060548" y="811194"/>
              <a:ext cx="133742" cy="1337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Oval 190"/>
            <p:cNvSpPr/>
            <p:nvPr/>
          </p:nvSpPr>
          <p:spPr>
            <a:xfrm>
              <a:off x="1141816" y="67745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Oval 191"/>
            <p:cNvSpPr/>
            <p:nvPr/>
          </p:nvSpPr>
          <p:spPr>
            <a:xfrm>
              <a:off x="412369" y="54705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Oval 192"/>
            <p:cNvSpPr/>
            <p:nvPr/>
          </p:nvSpPr>
          <p:spPr>
            <a:xfrm>
              <a:off x="1218016" y="81119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Oval 193"/>
            <p:cNvSpPr/>
            <p:nvPr/>
          </p:nvSpPr>
          <p:spPr>
            <a:xfrm>
              <a:off x="1306637" y="41331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Oval 194"/>
            <p:cNvSpPr/>
            <p:nvPr/>
          </p:nvSpPr>
          <p:spPr>
            <a:xfrm>
              <a:off x="1469041" y="41331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" name="Oval 195"/>
            <p:cNvSpPr/>
            <p:nvPr/>
          </p:nvSpPr>
          <p:spPr>
            <a:xfrm>
              <a:off x="1631358" y="41331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Oval 196"/>
            <p:cNvSpPr/>
            <p:nvPr/>
          </p:nvSpPr>
          <p:spPr>
            <a:xfrm>
              <a:off x="1382837" y="54705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Oval 197"/>
            <p:cNvSpPr/>
            <p:nvPr/>
          </p:nvSpPr>
          <p:spPr>
            <a:xfrm>
              <a:off x="1545241" y="54705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Oval 198"/>
            <p:cNvSpPr/>
            <p:nvPr/>
          </p:nvSpPr>
          <p:spPr>
            <a:xfrm>
              <a:off x="1707558" y="54705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" name="Oval 199"/>
            <p:cNvSpPr/>
            <p:nvPr/>
          </p:nvSpPr>
          <p:spPr>
            <a:xfrm>
              <a:off x="1311573" y="67745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" name="Oval 200"/>
            <p:cNvSpPr/>
            <p:nvPr/>
          </p:nvSpPr>
          <p:spPr>
            <a:xfrm>
              <a:off x="1473890" y="67745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Oval 201"/>
            <p:cNvSpPr/>
            <p:nvPr/>
          </p:nvSpPr>
          <p:spPr>
            <a:xfrm>
              <a:off x="1387773" y="81119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" name="Oval 202"/>
            <p:cNvSpPr/>
            <p:nvPr/>
          </p:nvSpPr>
          <p:spPr>
            <a:xfrm>
              <a:off x="1550090" y="81119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" name="Oval 203"/>
            <p:cNvSpPr/>
            <p:nvPr/>
          </p:nvSpPr>
          <p:spPr>
            <a:xfrm>
              <a:off x="1631358" y="67745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Oval 204"/>
            <p:cNvSpPr/>
            <p:nvPr/>
          </p:nvSpPr>
          <p:spPr>
            <a:xfrm>
              <a:off x="1707558" y="81119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Oval 205"/>
            <p:cNvSpPr/>
            <p:nvPr/>
          </p:nvSpPr>
          <p:spPr>
            <a:xfrm>
              <a:off x="499074" y="93792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Oval 206"/>
            <p:cNvSpPr/>
            <p:nvPr/>
          </p:nvSpPr>
          <p:spPr>
            <a:xfrm>
              <a:off x="658226" y="93792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Oval 207"/>
            <p:cNvSpPr/>
            <p:nvPr/>
          </p:nvSpPr>
          <p:spPr>
            <a:xfrm>
              <a:off x="822532" y="93792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Oval 208"/>
            <p:cNvSpPr/>
            <p:nvPr/>
          </p:nvSpPr>
          <p:spPr>
            <a:xfrm>
              <a:off x="984936" y="93792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Oval 209"/>
            <p:cNvSpPr/>
            <p:nvPr/>
          </p:nvSpPr>
          <p:spPr>
            <a:xfrm>
              <a:off x="1147253" y="93792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Oval 210"/>
            <p:cNvSpPr/>
            <p:nvPr/>
          </p:nvSpPr>
          <p:spPr>
            <a:xfrm>
              <a:off x="575274" y="107166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Oval 211"/>
            <p:cNvSpPr/>
            <p:nvPr/>
          </p:nvSpPr>
          <p:spPr>
            <a:xfrm>
              <a:off x="734426" y="107166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/>
            <p:cNvSpPr/>
            <p:nvPr/>
          </p:nvSpPr>
          <p:spPr>
            <a:xfrm>
              <a:off x="898732" y="107166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/>
            <p:cNvSpPr/>
            <p:nvPr/>
          </p:nvSpPr>
          <p:spPr>
            <a:xfrm>
              <a:off x="1061136" y="107166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/>
            <p:cNvSpPr/>
            <p:nvPr/>
          </p:nvSpPr>
          <p:spPr>
            <a:xfrm>
              <a:off x="1223453" y="107166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Oval 215"/>
            <p:cNvSpPr/>
            <p:nvPr/>
          </p:nvSpPr>
          <p:spPr>
            <a:xfrm>
              <a:off x="500758" y="120206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Oval 216"/>
            <p:cNvSpPr/>
            <p:nvPr/>
          </p:nvSpPr>
          <p:spPr>
            <a:xfrm>
              <a:off x="665064" y="120206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Oval 217"/>
            <p:cNvSpPr/>
            <p:nvPr/>
          </p:nvSpPr>
          <p:spPr>
            <a:xfrm>
              <a:off x="827468" y="120206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Oval 218"/>
            <p:cNvSpPr/>
            <p:nvPr/>
          </p:nvSpPr>
          <p:spPr>
            <a:xfrm>
              <a:off x="989785" y="120206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Oval 219"/>
            <p:cNvSpPr/>
            <p:nvPr/>
          </p:nvSpPr>
          <p:spPr>
            <a:xfrm>
              <a:off x="417806" y="133580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Oval 220"/>
            <p:cNvSpPr/>
            <p:nvPr/>
          </p:nvSpPr>
          <p:spPr>
            <a:xfrm>
              <a:off x="576958" y="133580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Oval 221"/>
            <p:cNvSpPr/>
            <p:nvPr/>
          </p:nvSpPr>
          <p:spPr>
            <a:xfrm>
              <a:off x="741264" y="133580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Oval 222"/>
            <p:cNvSpPr/>
            <p:nvPr/>
          </p:nvSpPr>
          <p:spPr>
            <a:xfrm>
              <a:off x="903668" y="133580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Oval 223"/>
            <p:cNvSpPr/>
            <p:nvPr/>
          </p:nvSpPr>
          <p:spPr>
            <a:xfrm>
              <a:off x="1065985" y="133580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Oval 224"/>
            <p:cNvSpPr/>
            <p:nvPr/>
          </p:nvSpPr>
          <p:spPr>
            <a:xfrm>
              <a:off x="1147253" y="120206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Oval 225"/>
            <p:cNvSpPr/>
            <p:nvPr/>
          </p:nvSpPr>
          <p:spPr>
            <a:xfrm>
              <a:off x="417806" y="107166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Oval 226"/>
            <p:cNvSpPr/>
            <p:nvPr/>
          </p:nvSpPr>
          <p:spPr>
            <a:xfrm>
              <a:off x="1223453" y="133580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Oval 227"/>
            <p:cNvSpPr/>
            <p:nvPr/>
          </p:nvSpPr>
          <p:spPr>
            <a:xfrm>
              <a:off x="1312074" y="93792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Oval 228"/>
            <p:cNvSpPr/>
            <p:nvPr/>
          </p:nvSpPr>
          <p:spPr>
            <a:xfrm>
              <a:off x="1474478" y="93792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" name="Oval 229"/>
            <p:cNvSpPr/>
            <p:nvPr/>
          </p:nvSpPr>
          <p:spPr>
            <a:xfrm>
              <a:off x="1636795" y="93792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Oval 230"/>
            <p:cNvSpPr/>
            <p:nvPr/>
          </p:nvSpPr>
          <p:spPr>
            <a:xfrm>
              <a:off x="1388274" y="107166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2" name="Oval 231"/>
            <p:cNvSpPr/>
            <p:nvPr/>
          </p:nvSpPr>
          <p:spPr>
            <a:xfrm>
              <a:off x="1550678" y="107166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Oval 232"/>
            <p:cNvSpPr/>
            <p:nvPr/>
          </p:nvSpPr>
          <p:spPr>
            <a:xfrm>
              <a:off x="1712995" y="107166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Oval 233"/>
            <p:cNvSpPr/>
            <p:nvPr/>
          </p:nvSpPr>
          <p:spPr>
            <a:xfrm>
              <a:off x="1317010" y="120206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5" name="Oval 234"/>
            <p:cNvSpPr/>
            <p:nvPr/>
          </p:nvSpPr>
          <p:spPr>
            <a:xfrm>
              <a:off x="1479327" y="120206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6" name="Oval 235"/>
            <p:cNvSpPr/>
            <p:nvPr/>
          </p:nvSpPr>
          <p:spPr>
            <a:xfrm>
              <a:off x="1393210" y="133580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7" name="Oval 236"/>
            <p:cNvSpPr/>
            <p:nvPr/>
          </p:nvSpPr>
          <p:spPr>
            <a:xfrm>
              <a:off x="1555527" y="133580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Oval 237"/>
            <p:cNvSpPr/>
            <p:nvPr/>
          </p:nvSpPr>
          <p:spPr>
            <a:xfrm>
              <a:off x="1636795" y="120206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9" name="Oval 238"/>
            <p:cNvSpPr/>
            <p:nvPr/>
          </p:nvSpPr>
          <p:spPr>
            <a:xfrm>
              <a:off x="1712995" y="133580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" name="Oval 239"/>
            <p:cNvSpPr/>
            <p:nvPr/>
          </p:nvSpPr>
          <p:spPr>
            <a:xfrm>
              <a:off x="575643" y="279570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1" name="Oval 240"/>
            <p:cNvSpPr/>
            <p:nvPr/>
          </p:nvSpPr>
          <p:spPr>
            <a:xfrm>
              <a:off x="734795" y="279570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2" name="Oval 241"/>
            <p:cNvSpPr/>
            <p:nvPr/>
          </p:nvSpPr>
          <p:spPr>
            <a:xfrm>
              <a:off x="899101" y="279570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3" name="Oval 242"/>
            <p:cNvSpPr/>
            <p:nvPr/>
          </p:nvSpPr>
          <p:spPr>
            <a:xfrm>
              <a:off x="1061505" y="279570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4" name="Oval 243"/>
            <p:cNvSpPr/>
            <p:nvPr/>
          </p:nvSpPr>
          <p:spPr>
            <a:xfrm>
              <a:off x="1223822" y="279570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5" name="Oval 244"/>
            <p:cNvSpPr/>
            <p:nvPr/>
          </p:nvSpPr>
          <p:spPr>
            <a:xfrm>
              <a:off x="418175" y="279570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6" name="Oval 245"/>
            <p:cNvSpPr/>
            <p:nvPr/>
          </p:nvSpPr>
          <p:spPr>
            <a:xfrm>
              <a:off x="1388643" y="279570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7" name="Oval 246"/>
            <p:cNvSpPr/>
            <p:nvPr/>
          </p:nvSpPr>
          <p:spPr>
            <a:xfrm>
              <a:off x="1551047" y="279570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8" name="Oval 247"/>
            <p:cNvSpPr/>
            <p:nvPr/>
          </p:nvSpPr>
          <p:spPr>
            <a:xfrm>
              <a:off x="1713364" y="279570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9" name="TextBox 248"/>
            <p:cNvSpPr txBox="1"/>
            <p:nvPr/>
          </p:nvSpPr>
          <p:spPr>
            <a:xfrm>
              <a:off x="2049317" y="277414"/>
              <a:ext cx="273978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Interactions with neighboring host atoms (xenon)</a:t>
              </a:r>
              <a:endParaRPr lang="en-US" sz="2400" dirty="0"/>
            </a:p>
          </p:txBody>
        </p:sp>
        <p:sp>
          <p:nvSpPr>
            <p:cNvPr id="250" name="Rectangle 249"/>
            <p:cNvSpPr/>
            <p:nvPr/>
          </p:nvSpPr>
          <p:spPr>
            <a:xfrm>
              <a:off x="165038" y="152261"/>
              <a:ext cx="4624065" cy="1468614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848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Content Placeholder 88"/>
          <p:cNvSpPr>
            <a:spLocks noGrp="1"/>
          </p:cNvSpPr>
          <p:nvPr>
            <p:ph idx="1"/>
          </p:nvPr>
        </p:nvSpPr>
        <p:spPr>
          <a:xfrm>
            <a:off x="152400" y="3397121"/>
            <a:ext cx="4343400" cy="1479679"/>
          </a:xfrm>
        </p:spPr>
        <p:txBody>
          <a:bodyPr>
            <a:normAutofit/>
          </a:bodyPr>
          <a:lstStyle/>
          <a:p>
            <a:r>
              <a:rPr lang="en-US" sz="2400" dirty="0" smtClean="0"/>
              <a:t>Non-radiative, e.g. crossing of potential energy curves</a:t>
            </a:r>
          </a:p>
          <a:p>
            <a:r>
              <a:rPr lang="en-US" sz="2400" dirty="0" smtClean="0"/>
              <a:t>Radiative, e.g. parity change</a:t>
            </a:r>
            <a:endParaRPr lang="en-US" sz="2400" dirty="0"/>
          </a:p>
        </p:txBody>
      </p:sp>
      <p:grpSp>
        <p:nvGrpSpPr>
          <p:cNvPr id="5" name="Group 4"/>
          <p:cNvGrpSpPr/>
          <p:nvPr/>
        </p:nvGrpSpPr>
        <p:grpSpPr>
          <a:xfrm>
            <a:off x="2286000" y="55386"/>
            <a:ext cx="4624065" cy="1468614"/>
            <a:chOff x="165038" y="152261"/>
            <a:chExt cx="4624065" cy="1468614"/>
          </a:xfrm>
        </p:grpSpPr>
        <p:sp>
          <p:nvSpPr>
            <p:cNvPr id="6" name="Oval 5"/>
            <p:cNvSpPr/>
            <p:nvPr/>
          </p:nvSpPr>
          <p:spPr>
            <a:xfrm>
              <a:off x="493637" y="41331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652789" y="41331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817095" y="41331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979499" y="41331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1141816" y="41331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569837" y="54705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728989" y="54705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893295" y="54705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1055699" y="54705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1218016" y="54705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495321" y="67745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659627" y="67745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822031" y="67745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984348" y="67745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>
              <a:off x="412369" y="81119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571521" y="81119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735827" y="81119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898231" y="81119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>
              <a:off x="1060548" y="811194"/>
              <a:ext cx="133742" cy="1337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/>
            <p:cNvSpPr/>
            <p:nvPr/>
          </p:nvSpPr>
          <p:spPr>
            <a:xfrm>
              <a:off x="1141816" y="67745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>
              <a:off x="412369" y="54705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>
              <a:off x="1218016" y="81119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>
              <a:off x="1306637" y="41331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/>
            <p:cNvSpPr/>
            <p:nvPr/>
          </p:nvSpPr>
          <p:spPr>
            <a:xfrm>
              <a:off x="1469041" y="41331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>
              <a:off x="1631358" y="41331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/>
            <p:cNvSpPr/>
            <p:nvPr/>
          </p:nvSpPr>
          <p:spPr>
            <a:xfrm>
              <a:off x="1382837" y="54705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>
              <a:off x="1545241" y="54705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>
              <a:off x="1707558" y="54705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>
              <a:off x="1311573" y="67745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>
              <a:off x="1473890" y="67745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1387773" y="81119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/>
            <p:cNvSpPr/>
            <p:nvPr/>
          </p:nvSpPr>
          <p:spPr>
            <a:xfrm>
              <a:off x="1550090" y="81119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>
              <a:off x="1631358" y="67745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/>
            <p:cNvSpPr/>
            <p:nvPr/>
          </p:nvSpPr>
          <p:spPr>
            <a:xfrm>
              <a:off x="1707558" y="81119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/>
            <p:cNvSpPr/>
            <p:nvPr/>
          </p:nvSpPr>
          <p:spPr>
            <a:xfrm>
              <a:off x="499074" y="93792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/>
            <p:cNvSpPr/>
            <p:nvPr/>
          </p:nvSpPr>
          <p:spPr>
            <a:xfrm>
              <a:off x="658226" y="93792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>
              <a:off x="822532" y="93792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/>
            <p:cNvSpPr/>
            <p:nvPr/>
          </p:nvSpPr>
          <p:spPr>
            <a:xfrm>
              <a:off x="984936" y="93792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/>
            <p:cNvSpPr/>
            <p:nvPr/>
          </p:nvSpPr>
          <p:spPr>
            <a:xfrm>
              <a:off x="1147253" y="93792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/>
            <p:cNvSpPr/>
            <p:nvPr/>
          </p:nvSpPr>
          <p:spPr>
            <a:xfrm>
              <a:off x="575274" y="107166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/>
            <p:cNvSpPr/>
            <p:nvPr/>
          </p:nvSpPr>
          <p:spPr>
            <a:xfrm>
              <a:off x="734426" y="107166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/>
            <p:cNvSpPr/>
            <p:nvPr/>
          </p:nvSpPr>
          <p:spPr>
            <a:xfrm>
              <a:off x="898732" y="107166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/>
            <p:cNvSpPr/>
            <p:nvPr/>
          </p:nvSpPr>
          <p:spPr>
            <a:xfrm>
              <a:off x="1061136" y="107166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/>
            <p:cNvSpPr/>
            <p:nvPr/>
          </p:nvSpPr>
          <p:spPr>
            <a:xfrm>
              <a:off x="1223453" y="107166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/>
            <p:cNvSpPr/>
            <p:nvPr/>
          </p:nvSpPr>
          <p:spPr>
            <a:xfrm>
              <a:off x="500758" y="120206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/>
            <p:cNvSpPr/>
            <p:nvPr/>
          </p:nvSpPr>
          <p:spPr>
            <a:xfrm>
              <a:off x="665064" y="120206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/>
            <p:cNvSpPr/>
            <p:nvPr/>
          </p:nvSpPr>
          <p:spPr>
            <a:xfrm>
              <a:off x="827468" y="120206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/>
            <p:cNvSpPr/>
            <p:nvPr/>
          </p:nvSpPr>
          <p:spPr>
            <a:xfrm>
              <a:off x="989785" y="120206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/>
            <p:cNvSpPr/>
            <p:nvPr/>
          </p:nvSpPr>
          <p:spPr>
            <a:xfrm>
              <a:off x="417806" y="133580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/>
            <p:cNvSpPr/>
            <p:nvPr/>
          </p:nvSpPr>
          <p:spPr>
            <a:xfrm>
              <a:off x="576958" y="133580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/>
            <p:cNvSpPr/>
            <p:nvPr/>
          </p:nvSpPr>
          <p:spPr>
            <a:xfrm>
              <a:off x="741264" y="133580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/>
            <p:cNvSpPr/>
            <p:nvPr/>
          </p:nvSpPr>
          <p:spPr>
            <a:xfrm>
              <a:off x="903668" y="133580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/>
            <p:cNvSpPr/>
            <p:nvPr/>
          </p:nvSpPr>
          <p:spPr>
            <a:xfrm>
              <a:off x="1065985" y="133580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/>
            <p:cNvSpPr/>
            <p:nvPr/>
          </p:nvSpPr>
          <p:spPr>
            <a:xfrm>
              <a:off x="1147253" y="120206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/>
            <p:cNvSpPr/>
            <p:nvPr/>
          </p:nvSpPr>
          <p:spPr>
            <a:xfrm>
              <a:off x="417806" y="107166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/>
            <p:cNvSpPr/>
            <p:nvPr/>
          </p:nvSpPr>
          <p:spPr>
            <a:xfrm>
              <a:off x="1223453" y="133580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/>
            <p:cNvSpPr/>
            <p:nvPr/>
          </p:nvSpPr>
          <p:spPr>
            <a:xfrm>
              <a:off x="1312074" y="93792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/>
            <p:cNvSpPr/>
            <p:nvPr/>
          </p:nvSpPr>
          <p:spPr>
            <a:xfrm>
              <a:off x="1474478" y="93792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/>
            <p:cNvSpPr/>
            <p:nvPr/>
          </p:nvSpPr>
          <p:spPr>
            <a:xfrm>
              <a:off x="1636795" y="93792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/>
            <p:cNvSpPr/>
            <p:nvPr/>
          </p:nvSpPr>
          <p:spPr>
            <a:xfrm>
              <a:off x="1388274" y="107166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/>
            <p:cNvSpPr/>
            <p:nvPr/>
          </p:nvSpPr>
          <p:spPr>
            <a:xfrm>
              <a:off x="1550678" y="107166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/>
            <p:cNvSpPr/>
            <p:nvPr/>
          </p:nvSpPr>
          <p:spPr>
            <a:xfrm>
              <a:off x="1712995" y="107166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/>
            <p:cNvSpPr/>
            <p:nvPr/>
          </p:nvSpPr>
          <p:spPr>
            <a:xfrm>
              <a:off x="1317010" y="120206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/>
            <p:cNvSpPr/>
            <p:nvPr/>
          </p:nvSpPr>
          <p:spPr>
            <a:xfrm>
              <a:off x="1479327" y="120206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/>
            <p:cNvSpPr/>
            <p:nvPr/>
          </p:nvSpPr>
          <p:spPr>
            <a:xfrm>
              <a:off x="1393210" y="133580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/>
            <p:cNvSpPr/>
            <p:nvPr/>
          </p:nvSpPr>
          <p:spPr>
            <a:xfrm>
              <a:off x="1555527" y="133580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/>
            <p:cNvSpPr/>
            <p:nvPr/>
          </p:nvSpPr>
          <p:spPr>
            <a:xfrm>
              <a:off x="1636795" y="120206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/>
            <p:cNvSpPr/>
            <p:nvPr/>
          </p:nvSpPr>
          <p:spPr>
            <a:xfrm>
              <a:off x="1712995" y="133580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/>
            <p:cNvSpPr/>
            <p:nvPr/>
          </p:nvSpPr>
          <p:spPr>
            <a:xfrm>
              <a:off x="575643" y="279570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/>
            <p:cNvSpPr/>
            <p:nvPr/>
          </p:nvSpPr>
          <p:spPr>
            <a:xfrm>
              <a:off x="734795" y="279570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/>
            <p:cNvSpPr/>
            <p:nvPr/>
          </p:nvSpPr>
          <p:spPr>
            <a:xfrm>
              <a:off x="899101" y="279570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/>
            <p:cNvSpPr/>
            <p:nvPr/>
          </p:nvSpPr>
          <p:spPr>
            <a:xfrm>
              <a:off x="1061505" y="279570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/>
            <p:cNvSpPr/>
            <p:nvPr/>
          </p:nvSpPr>
          <p:spPr>
            <a:xfrm>
              <a:off x="1223822" y="279570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/>
            <p:cNvSpPr/>
            <p:nvPr/>
          </p:nvSpPr>
          <p:spPr>
            <a:xfrm>
              <a:off x="418175" y="279570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/>
            <p:cNvSpPr/>
            <p:nvPr/>
          </p:nvSpPr>
          <p:spPr>
            <a:xfrm>
              <a:off x="1388643" y="279570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/>
            <p:cNvSpPr/>
            <p:nvPr/>
          </p:nvSpPr>
          <p:spPr>
            <a:xfrm>
              <a:off x="1551047" y="279570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/>
            <p:cNvSpPr/>
            <p:nvPr/>
          </p:nvSpPr>
          <p:spPr>
            <a:xfrm>
              <a:off x="1713364" y="279570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2049317" y="277414"/>
              <a:ext cx="273978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Interactions with neighboring host atoms (xenon)</a:t>
              </a:r>
              <a:endParaRPr lang="en-US" sz="2400" dirty="0"/>
            </a:p>
          </p:txBody>
        </p:sp>
        <p:sp>
          <p:nvSpPr>
            <p:cNvPr id="84" name="Rectangle 83"/>
            <p:cNvSpPr/>
            <p:nvPr/>
          </p:nvSpPr>
          <p:spPr>
            <a:xfrm>
              <a:off x="165038" y="152261"/>
              <a:ext cx="4624065" cy="1468614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5" name="TextBox 84"/>
          <p:cNvSpPr txBox="1"/>
          <p:nvPr/>
        </p:nvSpPr>
        <p:spPr>
          <a:xfrm>
            <a:off x="78467" y="2935456"/>
            <a:ext cx="45195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Rate changes:</a:t>
            </a:r>
          </a:p>
        </p:txBody>
      </p:sp>
      <p:pic>
        <p:nvPicPr>
          <p:cNvPr id="86" name="Picture 8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846"/>
          <a:stretch/>
        </p:blipFill>
        <p:spPr>
          <a:xfrm>
            <a:off x="4375052" y="2250291"/>
            <a:ext cx="4768948" cy="3083709"/>
          </a:xfrm>
          <a:prstGeom prst="rect">
            <a:avLst/>
          </a:prstGeom>
        </p:spPr>
      </p:pic>
      <p:sp>
        <p:nvSpPr>
          <p:cNvPr id="87" name="Rectangle 86"/>
          <p:cNvSpPr/>
          <p:nvPr/>
        </p:nvSpPr>
        <p:spPr>
          <a:xfrm>
            <a:off x="4375052" y="2268146"/>
            <a:ext cx="685800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086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1148068" y="133628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1307220" y="133628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1471526" y="133628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1633930" y="133628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1796247" y="133628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1224268" y="147002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1383420" y="147002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547726" y="147002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1710130" y="147002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1872447" y="147002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1149752" y="160042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1314058" y="160042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1476462" y="160042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1638779" y="160042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1066800" y="173416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1225952" y="173416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1390258" y="173416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1714979" y="1734164"/>
            <a:ext cx="133742" cy="13374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1796247" y="160042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1066800" y="147002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1872447" y="173416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1961068" y="133628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2123472" y="1336282"/>
            <a:ext cx="133742" cy="13374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2285789" y="133628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2199672" y="147002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2361989" y="147002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1966004" y="160042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2128321" y="160042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2042204" y="173416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2204521" y="173416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2285789" y="160042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2361989" y="173416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1153505" y="186089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1312657" y="186089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1476963" y="186089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1229705" y="199463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1388857" y="199463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1553163" y="199463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1715567" y="199463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1877884" y="199463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1155189" y="212503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1481899" y="212503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1644216" y="212503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1072237" y="225877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1231389" y="225877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1395695" y="225877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1558099" y="225877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1720416" y="225877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1801684" y="212503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1072237" y="199463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>
          <a:xfrm>
            <a:off x="1877884" y="225877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/>
        </p:nvSpPr>
        <p:spPr>
          <a:xfrm>
            <a:off x="1966505" y="186089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/>
        </p:nvSpPr>
        <p:spPr>
          <a:xfrm>
            <a:off x="2128909" y="186089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/>
          <p:cNvSpPr/>
          <p:nvPr/>
        </p:nvSpPr>
        <p:spPr>
          <a:xfrm>
            <a:off x="2291226" y="186089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/>
          <p:cNvSpPr/>
          <p:nvPr/>
        </p:nvSpPr>
        <p:spPr>
          <a:xfrm>
            <a:off x="2042705" y="199463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/>
          <p:cNvSpPr/>
          <p:nvPr/>
        </p:nvSpPr>
        <p:spPr>
          <a:xfrm>
            <a:off x="2205109" y="199463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/>
          <p:nvPr/>
        </p:nvSpPr>
        <p:spPr>
          <a:xfrm>
            <a:off x="2367426" y="199463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/>
          <p:cNvSpPr/>
          <p:nvPr/>
        </p:nvSpPr>
        <p:spPr>
          <a:xfrm>
            <a:off x="1971441" y="212503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/>
          <p:cNvSpPr/>
          <p:nvPr/>
        </p:nvSpPr>
        <p:spPr>
          <a:xfrm>
            <a:off x="2133758" y="2125032"/>
            <a:ext cx="133742" cy="13374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/>
          <p:cNvSpPr/>
          <p:nvPr/>
        </p:nvSpPr>
        <p:spPr>
          <a:xfrm>
            <a:off x="2047641" y="225877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/>
          <p:cNvSpPr/>
          <p:nvPr/>
        </p:nvSpPr>
        <p:spPr>
          <a:xfrm>
            <a:off x="2209958" y="225877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/>
          <p:cNvSpPr/>
          <p:nvPr/>
        </p:nvSpPr>
        <p:spPr>
          <a:xfrm>
            <a:off x="2291226" y="212503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/>
          <p:cNvSpPr/>
          <p:nvPr/>
        </p:nvSpPr>
        <p:spPr>
          <a:xfrm>
            <a:off x="2367426" y="225877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/>
          <p:cNvSpPr/>
          <p:nvPr/>
        </p:nvSpPr>
        <p:spPr>
          <a:xfrm>
            <a:off x="1230074" y="1202540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/>
          <p:cNvSpPr/>
          <p:nvPr/>
        </p:nvSpPr>
        <p:spPr>
          <a:xfrm>
            <a:off x="1389226" y="1202540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/>
          <p:cNvSpPr/>
          <p:nvPr/>
        </p:nvSpPr>
        <p:spPr>
          <a:xfrm>
            <a:off x="1553532" y="1202540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/>
          <p:cNvSpPr/>
          <p:nvPr/>
        </p:nvSpPr>
        <p:spPr>
          <a:xfrm>
            <a:off x="1715936" y="1202540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/>
          <p:cNvSpPr/>
          <p:nvPr/>
        </p:nvSpPr>
        <p:spPr>
          <a:xfrm>
            <a:off x="1878253" y="1202540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/>
          <p:cNvSpPr/>
          <p:nvPr/>
        </p:nvSpPr>
        <p:spPr>
          <a:xfrm>
            <a:off x="1072606" y="1202540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/>
          <p:cNvSpPr/>
          <p:nvPr/>
        </p:nvSpPr>
        <p:spPr>
          <a:xfrm>
            <a:off x="2043074" y="1202540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/>
          <p:cNvSpPr/>
          <p:nvPr/>
        </p:nvSpPr>
        <p:spPr>
          <a:xfrm>
            <a:off x="2205478" y="1202540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/>
          <p:cNvSpPr/>
          <p:nvPr/>
        </p:nvSpPr>
        <p:spPr>
          <a:xfrm>
            <a:off x="2367795" y="1202540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TextBox 82"/>
          <p:cNvSpPr txBox="1"/>
          <p:nvPr/>
        </p:nvSpPr>
        <p:spPr>
          <a:xfrm>
            <a:off x="4419600" y="1143000"/>
            <a:ext cx="45482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Matrix effects (shifts, broadening, and transition rates) can be matrix site dependent.</a:t>
            </a:r>
            <a:endParaRPr lang="en-US" sz="2400" dirty="0"/>
          </a:p>
        </p:txBody>
      </p:sp>
      <p:sp>
        <p:nvSpPr>
          <p:cNvPr id="84" name="TextBox 83"/>
          <p:cNvSpPr txBox="1"/>
          <p:nvPr/>
        </p:nvSpPr>
        <p:spPr>
          <a:xfrm>
            <a:off x="3429000" y="59006"/>
            <a:ext cx="23971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Matrix Sites</a:t>
            </a:r>
            <a:endParaRPr lang="en-US" sz="3600" dirty="0"/>
          </a:p>
        </p:txBody>
      </p:sp>
      <p:sp>
        <p:nvSpPr>
          <p:cNvPr id="86" name="TextBox 85"/>
          <p:cNvSpPr txBox="1"/>
          <p:nvPr/>
        </p:nvSpPr>
        <p:spPr>
          <a:xfrm>
            <a:off x="2853945" y="1512331"/>
            <a:ext cx="4988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Ba</a:t>
            </a:r>
            <a:endParaRPr lang="en-US" sz="2400" dirty="0">
              <a:solidFill>
                <a:srgbClr val="FF0000"/>
              </a:solidFill>
            </a:endParaRPr>
          </a:p>
        </p:txBody>
      </p:sp>
      <p:cxnSp>
        <p:nvCxnSpPr>
          <p:cNvPr id="88" name="Straight Arrow Connector 87"/>
          <p:cNvCxnSpPr>
            <a:endCxn id="27" idx="5"/>
          </p:cNvCxnSpPr>
          <p:nvPr/>
        </p:nvCxnSpPr>
        <p:spPr>
          <a:xfrm flipH="1" flipV="1">
            <a:off x="2237628" y="1450438"/>
            <a:ext cx="683411" cy="277494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/>
          <p:nvPr/>
        </p:nvCxnSpPr>
        <p:spPr>
          <a:xfrm flipH="1">
            <a:off x="2237628" y="1801035"/>
            <a:ext cx="639143" cy="378442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>
            <a:endCxn id="22" idx="6"/>
          </p:cNvCxnSpPr>
          <p:nvPr/>
        </p:nvCxnSpPr>
        <p:spPr>
          <a:xfrm flipH="1">
            <a:off x="1848721" y="1772130"/>
            <a:ext cx="1019780" cy="28905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6" name="Picture 9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472" y="3952266"/>
            <a:ext cx="4572000" cy="2905734"/>
          </a:xfrm>
          <a:prstGeom prst="rect">
            <a:avLst/>
          </a:prstGeom>
        </p:spPr>
      </p:pic>
      <p:cxnSp>
        <p:nvCxnSpPr>
          <p:cNvPr id="98" name="Straight Arrow Connector 97"/>
          <p:cNvCxnSpPr/>
          <p:nvPr/>
        </p:nvCxnSpPr>
        <p:spPr>
          <a:xfrm>
            <a:off x="5418406" y="3429000"/>
            <a:ext cx="0" cy="751866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/>
          <p:nvPr/>
        </p:nvCxnSpPr>
        <p:spPr>
          <a:xfrm>
            <a:off x="5181600" y="3429000"/>
            <a:ext cx="0" cy="910922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/>
          <p:nvPr/>
        </p:nvCxnSpPr>
        <p:spPr>
          <a:xfrm>
            <a:off x="5943600" y="3429000"/>
            <a:ext cx="0" cy="2352066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/>
          <p:cNvSpPr txBox="1"/>
          <p:nvPr/>
        </p:nvSpPr>
        <p:spPr>
          <a:xfrm>
            <a:off x="3097787" y="2971800"/>
            <a:ext cx="54568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Emission from Ba occupying different sites</a:t>
            </a: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6292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600200" y="2734270"/>
            <a:ext cx="608859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/>
              <a:t>Part 1:  Spectroscopy</a:t>
            </a:r>
            <a:endParaRPr lang="en-US" sz="5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8324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3000"/>
            <a:ext cx="6715125" cy="477015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90800" y="86380"/>
            <a:ext cx="38791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70C0"/>
                </a:solidFill>
              </a:rPr>
              <a:t>Emission of Ba in Solid Xe</a:t>
            </a:r>
            <a:endParaRPr lang="en-US" sz="2800" dirty="0">
              <a:solidFill>
                <a:srgbClr val="0070C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586519" y="2004582"/>
            <a:ext cx="2521139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Peaks observed at:</a:t>
            </a:r>
          </a:p>
          <a:p>
            <a:pPr marL="342900" indent="-342900">
              <a:buAutoNum type="alphaLcParenR"/>
            </a:pPr>
            <a:r>
              <a:rPr lang="en-US" sz="2400" dirty="0" smtClean="0"/>
              <a:t>570 nm</a:t>
            </a:r>
          </a:p>
          <a:p>
            <a:pPr marL="342900" indent="-342900">
              <a:buAutoNum type="alphaLcParenR"/>
            </a:pPr>
            <a:r>
              <a:rPr lang="en-US" sz="2400" dirty="0" smtClean="0"/>
              <a:t>577 nm</a:t>
            </a:r>
          </a:p>
          <a:p>
            <a:pPr marL="342900" indent="-342900">
              <a:buAutoNum type="alphaLcParenR"/>
            </a:pPr>
            <a:r>
              <a:rPr lang="en-US" sz="2400" dirty="0" smtClean="0"/>
              <a:t>591 nm</a:t>
            </a:r>
          </a:p>
          <a:p>
            <a:pPr marL="342900" indent="-342900">
              <a:buAutoNum type="alphaLcParenR"/>
            </a:pPr>
            <a:r>
              <a:rPr lang="en-US" sz="2400" dirty="0" smtClean="0"/>
              <a:t>601 nm</a:t>
            </a:r>
          </a:p>
          <a:p>
            <a:pPr marL="342900" indent="-342900">
              <a:buAutoNum type="alphaLcParenR"/>
            </a:pPr>
            <a:r>
              <a:rPr lang="en-US" sz="2400" dirty="0" smtClean="0"/>
              <a:t>619 nm</a:t>
            </a:r>
          </a:p>
          <a:p>
            <a:pPr marL="342900" indent="-342900">
              <a:buAutoNum type="alphaLcParenR"/>
            </a:pPr>
            <a:r>
              <a:rPr lang="en-US" sz="2400" dirty="0" smtClean="0"/>
              <a:t>670 nm</a:t>
            </a:r>
          </a:p>
          <a:p>
            <a:endParaRPr lang="en-US" sz="2400" dirty="0"/>
          </a:p>
        </p:txBody>
      </p:sp>
      <p:sp>
        <p:nvSpPr>
          <p:cNvPr id="6" name="Rectangle 5"/>
          <p:cNvSpPr/>
          <p:nvPr/>
        </p:nvSpPr>
        <p:spPr>
          <a:xfrm>
            <a:off x="2362200" y="1665263"/>
            <a:ext cx="609600" cy="53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932963" y="4419600"/>
            <a:ext cx="3561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a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429634" y="1600200"/>
            <a:ext cx="3738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b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082212" y="1981200"/>
            <a:ext cx="3369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c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576442" y="3004856"/>
            <a:ext cx="3738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d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429000" y="4402201"/>
            <a:ext cx="3626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e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791200" y="4419600"/>
            <a:ext cx="2936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f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408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762000"/>
            <a:ext cx="7781925" cy="552796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655650" y="86380"/>
            <a:ext cx="58881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70C0"/>
                </a:solidFill>
              </a:rPr>
              <a:t>Excitation Spectra of Ba Emission Peaks</a:t>
            </a:r>
            <a:endParaRPr lang="en-US" sz="2800" dirty="0">
              <a:solidFill>
                <a:srgbClr val="0070C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215043" y="1143000"/>
            <a:ext cx="533400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36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876800" y="6317337"/>
            <a:ext cx="310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Phys</a:t>
            </a:r>
            <a:r>
              <a:rPr lang="en-US" dirty="0"/>
              <a:t>. Rev. A </a:t>
            </a:r>
            <a:r>
              <a:rPr lang="en-US" b="1" dirty="0"/>
              <a:t>91</a:t>
            </a:r>
            <a:r>
              <a:rPr lang="en-US" dirty="0"/>
              <a:t>, 022505 (2015).</a:t>
            </a:r>
          </a:p>
        </p:txBody>
      </p:sp>
    </p:spTree>
    <p:extLst>
      <p:ext uri="{BB962C8B-B14F-4D97-AF65-F5344CB8AC3E}">
        <p14:creationId xmlns:p14="http://schemas.microsoft.com/office/powerpoint/2010/main" val="840600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990600"/>
            <a:ext cx="5465897" cy="346674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286000" y="106107"/>
            <a:ext cx="44348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70C0"/>
                </a:solidFill>
              </a:rPr>
              <a:t>Thermal History Dependence</a:t>
            </a:r>
            <a:endParaRPr lang="en-US" sz="2800" dirty="0">
              <a:solidFill>
                <a:srgbClr val="0070C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816413" y="642712"/>
            <a:ext cx="5353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Matrix site populations can depend on thermal history:</a:t>
            </a:r>
            <a:endParaRPr lang="en-US" dirty="0"/>
          </a:p>
        </p:txBody>
      </p:sp>
      <p:sp>
        <p:nvSpPr>
          <p:cNvPr id="6" name="Right Arrow 5"/>
          <p:cNvSpPr/>
          <p:nvPr/>
        </p:nvSpPr>
        <p:spPr>
          <a:xfrm>
            <a:off x="5676550" y="2442865"/>
            <a:ext cx="304800" cy="152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019800" y="2057400"/>
            <a:ext cx="3048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Deposits at higher temperature (50 ± 5 K) result in larger 577-nm and 591-nm.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4460376"/>
            <a:ext cx="4267200" cy="2397624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>
            <a:off x="5867400" y="5181600"/>
            <a:ext cx="304800" cy="152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6227897" y="5002371"/>
            <a:ext cx="26875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619-nm signal also higher w/ </a:t>
            </a:r>
            <a:r>
              <a:rPr lang="en-US" dirty="0"/>
              <a:t>50 ± 5 </a:t>
            </a:r>
            <a:r>
              <a:rPr lang="en-US" dirty="0" smtClean="0"/>
              <a:t>K deposit.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2583" y="5018782"/>
            <a:ext cx="181621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Images of 619-nm Ba fluorescence in focused laser (discussed later):</a:t>
            </a:r>
            <a:endParaRPr lang="en-US" sz="1600" dirty="0"/>
          </a:p>
        </p:txBody>
      </p:sp>
      <p:sp>
        <p:nvSpPr>
          <p:cNvPr id="13" name="Rectangle 12"/>
          <p:cNvSpPr/>
          <p:nvPr/>
        </p:nvSpPr>
        <p:spPr>
          <a:xfrm>
            <a:off x="1828800" y="4460376"/>
            <a:ext cx="263554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4" name="Rectangle 13"/>
          <p:cNvSpPr/>
          <p:nvPr/>
        </p:nvSpPr>
        <p:spPr>
          <a:xfrm>
            <a:off x="4038600" y="4460376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2514600" y="4355730"/>
            <a:ext cx="9845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Deposit at 11 K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648200" y="4365810"/>
            <a:ext cx="9845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Deposit at 52 K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400800" y="3886200"/>
            <a:ext cx="2483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chemeClr val="accent1">
                    <a:lumMod val="75000"/>
                  </a:schemeClr>
                </a:solidFill>
              </a:rPr>
              <a:t>All observation is at 11 K</a:t>
            </a:r>
            <a:endParaRPr lang="en-US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37</a:t>
            </a:fld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5565820" y="1572768"/>
            <a:ext cx="7840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to ~40 K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351302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1333197"/>
            <a:ext cx="4610989" cy="29333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4500600"/>
            <a:ext cx="3104063" cy="2205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810000" y="86379"/>
            <a:ext cx="16417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70C0"/>
                </a:solidFill>
              </a:rPr>
              <a:t>Annealing</a:t>
            </a:r>
            <a:endParaRPr lang="en-US" sz="2800" dirty="0">
              <a:solidFill>
                <a:srgbClr val="0070C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143000" y="4646023"/>
            <a:ext cx="359568" cy="2616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152400" y="2388751"/>
            <a:ext cx="3104063" cy="2205000"/>
            <a:chOff x="152400" y="228600"/>
            <a:chExt cx="3104063" cy="2205000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400" y="228600"/>
              <a:ext cx="3104063" cy="2205000"/>
            </a:xfrm>
            <a:prstGeom prst="rect">
              <a:avLst/>
            </a:prstGeom>
          </p:spPr>
        </p:pic>
        <p:sp>
          <p:nvSpPr>
            <p:cNvPr id="18" name="Rectangle 17"/>
            <p:cNvSpPr/>
            <p:nvPr/>
          </p:nvSpPr>
          <p:spPr>
            <a:xfrm>
              <a:off x="1190123" y="377621"/>
              <a:ext cx="325772" cy="1854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152400" y="274979"/>
            <a:ext cx="3104063" cy="2205000"/>
            <a:chOff x="152400" y="2411849"/>
            <a:chExt cx="3104063" cy="220500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400" y="2411849"/>
              <a:ext cx="3104063" cy="2205000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>
              <a:off x="1176796" y="2538262"/>
              <a:ext cx="325772" cy="2616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3" name="Straight Arrow Connector 12"/>
          <p:cNvCxnSpPr/>
          <p:nvPr/>
        </p:nvCxnSpPr>
        <p:spPr>
          <a:xfrm flipH="1">
            <a:off x="3124200" y="1066800"/>
            <a:ext cx="1752600" cy="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4876800" y="1066800"/>
            <a:ext cx="0" cy="1413179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3124200" y="3502436"/>
            <a:ext cx="1219200" cy="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>
            <a:off x="3123501" y="4907634"/>
            <a:ext cx="2667699" cy="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5791200" y="3887161"/>
            <a:ext cx="0" cy="1020473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6019800" y="1163920"/>
            <a:ext cx="21169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>
                <a:solidFill>
                  <a:schemeClr val="bg1"/>
                </a:solidFill>
              </a:rPr>
              <a:t>564 nm laser excitation</a:t>
            </a:r>
            <a:endParaRPr lang="en-US" sz="1600" i="1" dirty="0">
              <a:solidFill>
                <a:schemeClr val="bg1"/>
              </a:solidFill>
            </a:endParaRPr>
          </a:p>
        </p:txBody>
      </p:sp>
      <p:sp>
        <p:nvSpPr>
          <p:cNvPr id="31" name="Content Placeholder 30"/>
          <p:cNvSpPr>
            <a:spLocks noGrp="1"/>
          </p:cNvSpPr>
          <p:nvPr>
            <p:ph idx="1"/>
          </p:nvPr>
        </p:nvSpPr>
        <p:spPr>
          <a:xfrm>
            <a:off x="3581400" y="5181600"/>
            <a:ext cx="5105400" cy="1371600"/>
          </a:xfrm>
        </p:spPr>
        <p:txBody>
          <a:bodyPr>
            <a:normAutofit/>
          </a:bodyPr>
          <a:lstStyle/>
          <a:p>
            <a:r>
              <a:rPr lang="en-US" sz="1800" dirty="0" smtClean="0"/>
              <a:t>Gain in 577-nm and 619-nm peaks after Cycle 1 (to 39 K), with modest loss in 591-nm.</a:t>
            </a:r>
          </a:p>
          <a:p>
            <a:r>
              <a:rPr lang="en-US" sz="1800" dirty="0" smtClean="0"/>
              <a:t>Loss in fluorescence after Cycle 3 (to 48 K).</a:t>
            </a:r>
          </a:p>
          <a:p>
            <a:r>
              <a:rPr lang="en-US" sz="1800" i="1" dirty="0" smtClean="0"/>
              <a:t>Overall, fluorescence is highest at 11 K.</a:t>
            </a:r>
            <a:endParaRPr lang="en-US" sz="1800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823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456199" y="0"/>
            <a:ext cx="44718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0070C0"/>
                </a:solidFill>
              </a:rPr>
              <a:t>Bleaching</a:t>
            </a:r>
          </a:p>
          <a:p>
            <a:pPr algn="ctr"/>
            <a:r>
              <a:rPr lang="en-US" sz="2000" dirty="0" smtClean="0">
                <a:solidFill>
                  <a:srgbClr val="0070C0"/>
                </a:solidFill>
              </a:rPr>
              <a:t>Decay of </a:t>
            </a:r>
            <a:r>
              <a:rPr lang="en-US" sz="2000" dirty="0">
                <a:solidFill>
                  <a:srgbClr val="0070C0"/>
                </a:solidFill>
              </a:rPr>
              <a:t>F</a:t>
            </a:r>
            <a:r>
              <a:rPr lang="en-US" sz="2000" dirty="0" smtClean="0">
                <a:solidFill>
                  <a:srgbClr val="0070C0"/>
                </a:solidFill>
              </a:rPr>
              <a:t>luorescence w/ Laser Exposure</a:t>
            </a:r>
            <a:endParaRPr lang="en-US" sz="2000" dirty="0">
              <a:solidFill>
                <a:srgbClr val="0070C0"/>
              </a:solidFill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64048" y="2209800"/>
            <a:ext cx="9079952" cy="2235627"/>
            <a:chOff x="64048" y="1729663"/>
            <a:chExt cx="9079952" cy="2235627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07648" y="1737353"/>
              <a:ext cx="3136352" cy="2227937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048000" y="1730362"/>
              <a:ext cx="3136352" cy="2227937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048" y="1729663"/>
              <a:ext cx="3136352" cy="2227937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1371600" y="1905000"/>
              <a:ext cx="381000" cy="228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4343400" y="1905000"/>
              <a:ext cx="348731" cy="228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7315200" y="1905000"/>
              <a:ext cx="260624" cy="228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2186247" y="1447800"/>
            <a:ext cx="4859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Spectra of Ba in SXe at different moments in time: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944526" y="2015805"/>
            <a:ext cx="16161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rgbClr val="008000"/>
                </a:solidFill>
              </a:rPr>
              <a:t>556.9 nm Laser</a:t>
            </a:r>
            <a:endParaRPr lang="en-US" i="1" dirty="0">
              <a:solidFill>
                <a:srgbClr val="008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884057" y="2015805"/>
            <a:ext cx="1612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rgbClr val="008000"/>
                </a:solidFill>
              </a:rPr>
              <a:t>562.6 nm Laser</a:t>
            </a:r>
            <a:endParaRPr lang="en-US" i="1" dirty="0">
              <a:solidFill>
                <a:srgbClr val="008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858000" y="2015805"/>
            <a:ext cx="1612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rgbClr val="008000"/>
                </a:solidFill>
              </a:rPr>
              <a:t>566.3 nm Laser</a:t>
            </a:r>
            <a:endParaRPr lang="en-US" i="1" dirty="0">
              <a:solidFill>
                <a:srgbClr val="008000"/>
              </a:solidFill>
            </a:endParaRPr>
          </a:p>
        </p:txBody>
      </p:sp>
      <p:sp>
        <p:nvSpPr>
          <p:cNvPr id="17" name="Content Placeholder 30"/>
          <p:cNvSpPr txBox="1">
            <a:spLocks/>
          </p:cNvSpPr>
          <p:nvPr/>
        </p:nvSpPr>
        <p:spPr>
          <a:xfrm>
            <a:off x="971790" y="5105400"/>
            <a:ext cx="8153400" cy="1371600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/>
              <a:t>Rapid bleaching in 570-nm, 577-nm, 591-nm peaks.</a:t>
            </a:r>
          </a:p>
          <a:p>
            <a:r>
              <a:rPr lang="en-US" sz="2000" dirty="0" smtClean="0"/>
              <a:t>619-nm and 670-nm peaks </a:t>
            </a:r>
            <a:r>
              <a:rPr lang="en-US" sz="2000" b="1" dirty="0" smtClean="0">
                <a:solidFill>
                  <a:srgbClr val="FF0000"/>
                </a:solidFill>
              </a:rPr>
              <a:t>do not bleach</a:t>
            </a:r>
            <a:r>
              <a:rPr lang="en-US" sz="2000" dirty="0" smtClean="0">
                <a:solidFill>
                  <a:srgbClr val="FF0000"/>
                </a:solidFill>
              </a:rPr>
              <a:t> </a:t>
            </a:r>
            <a:r>
              <a:rPr lang="en-US" sz="2000" dirty="0" smtClean="0"/>
              <a:t>at this laser intensity</a:t>
            </a:r>
            <a:endParaRPr lang="en-US" sz="20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39</a:t>
            </a:fld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4953000" y="4451197"/>
            <a:ext cx="310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Phys</a:t>
            </a:r>
            <a:r>
              <a:rPr lang="en-US" dirty="0"/>
              <a:t>. Rev. A </a:t>
            </a:r>
            <a:r>
              <a:rPr lang="en-US" b="1" dirty="0"/>
              <a:t>91</a:t>
            </a:r>
            <a:r>
              <a:rPr lang="en-US" dirty="0"/>
              <a:t>, 022505 (2015).</a:t>
            </a:r>
          </a:p>
        </p:txBody>
      </p:sp>
    </p:spTree>
    <p:extLst>
      <p:ext uri="{BB962C8B-B14F-4D97-AF65-F5344CB8AC3E}">
        <p14:creationId xmlns:p14="http://schemas.microsoft.com/office/powerpoint/2010/main" val="2670683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4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0270" y="1371600"/>
            <a:ext cx="5144530" cy="390686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582552" y="76200"/>
            <a:ext cx="6328272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dirty="0" smtClean="0"/>
              <a:t>Neutrinos in the Standard Model</a:t>
            </a:r>
            <a:endParaRPr lang="en-US" sz="3600" dirty="0"/>
          </a:p>
        </p:txBody>
      </p:sp>
      <p:sp>
        <p:nvSpPr>
          <p:cNvPr id="5" name="Rectangle 4"/>
          <p:cNvSpPr/>
          <p:nvPr/>
        </p:nvSpPr>
        <p:spPr>
          <a:xfrm>
            <a:off x="2475470" y="1371600"/>
            <a:ext cx="3505200" cy="2895600"/>
          </a:xfrm>
          <a:prstGeom prst="rect">
            <a:avLst/>
          </a:prstGeom>
          <a:noFill/>
          <a:ln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475470" y="4267200"/>
            <a:ext cx="3505200" cy="1011261"/>
          </a:xfrm>
          <a:prstGeom prst="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62410" y="1957520"/>
            <a:ext cx="1813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Charged particles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8" name="Down Arrow 7"/>
          <p:cNvSpPr/>
          <p:nvPr/>
        </p:nvSpPr>
        <p:spPr>
          <a:xfrm>
            <a:off x="1408670" y="2326852"/>
            <a:ext cx="304800" cy="3401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799070" y="2667000"/>
            <a:ext cx="14136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 smtClean="0">
                <a:solidFill>
                  <a:srgbClr val="0070C0"/>
                </a:solidFill>
              </a:rPr>
              <a:t>Distinct</a:t>
            </a:r>
          </a:p>
          <a:p>
            <a:pPr algn="ctr"/>
            <a:r>
              <a:rPr lang="en-US" i="1" dirty="0" smtClean="0">
                <a:solidFill>
                  <a:srgbClr val="0070C0"/>
                </a:solidFill>
              </a:rPr>
              <a:t>anti-particles</a:t>
            </a:r>
            <a:endParaRPr lang="en-US" i="1" dirty="0">
              <a:solidFill>
                <a:srgbClr val="0070C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02705" y="4472120"/>
            <a:ext cx="1880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No electric charge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1" name="Down Arrow 10"/>
          <p:cNvSpPr/>
          <p:nvPr/>
        </p:nvSpPr>
        <p:spPr>
          <a:xfrm>
            <a:off x="1348965" y="4841452"/>
            <a:ext cx="304800" cy="3401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631227" y="5181600"/>
            <a:ext cx="16299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 smtClean="0">
                <a:solidFill>
                  <a:srgbClr val="C00000"/>
                </a:solidFill>
              </a:rPr>
              <a:t>Distinct</a:t>
            </a:r>
          </a:p>
          <a:p>
            <a:pPr algn="ctr"/>
            <a:r>
              <a:rPr lang="en-US" i="1" dirty="0" smtClean="0">
                <a:solidFill>
                  <a:srgbClr val="C00000"/>
                </a:solidFill>
              </a:rPr>
              <a:t>anti-particles??</a:t>
            </a:r>
            <a:endParaRPr lang="en-US" i="1" dirty="0">
              <a:solidFill>
                <a:srgbClr val="C0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667001" y="5827931"/>
            <a:ext cx="4191000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Neutrinos could be Majorana particles, where particle = anti-particle</a:t>
            </a:r>
            <a:endParaRPr 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0359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456199" y="0"/>
            <a:ext cx="44718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0070C0"/>
                </a:solidFill>
              </a:rPr>
              <a:t>Bleaching</a:t>
            </a:r>
          </a:p>
          <a:p>
            <a:pPr algn="ctr"/>
            <a:r>
              <a:rPr lang="en-US" sz="2000" dirty="0" smtClean="0">
                <a:solidFill>
                  <a:srgbClr val="0070C0"/>
                </a:solidFill>
              </a:rPr>
              <a:t>Decay of </a:t>
            </a:r>
            <a:r>
              <a:rPr lang="en-US" sz="2000" dirty="0">
                <a:solidFill>
                  <a:srgbClr val="0070C0"/>
                </a:solidFill>
              </a:rPr>
              <a:t>F</a:t>
            </a:r>
            <a:r>
              <a:rPr lang="en-US" sz="2000" dirty="0" smtClean="0">
                <a:solidFill>
                  <a:srgbClr val="0070C0"/>
                </a:solidFill>
              </a:rPr>
              <a:t>luorescence w/ Laser Exposure</a:t>
            </a:r>
            <a:endParaRPr lang="en-US" sz="2000" dirty="0">
              <a:solidFill>
                <a:srgbClr val="0070C0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183078" y="757866"/>
            <a:ext cx="3898352" cy="2769231"/>
            <a:chOff x="64048" y="2209800"/>
            <a:chExt cx="3136352" cy="222793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048" y="2209800"/>
              <a:ext cx="3136352" cy="2227937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1371600" y="2385137"/>
              <a:ext cx="381000" cy="228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Left Brace 6"/>
          <p:cNvSpPr/>
          <p:nvPr/>
        </p:nvSpPr>
        <p:spPr>
          <a:xfrm rot="16200000">
            <a:off x="1121412" y="2840989"/>
            <a:ext cx="251286" cy="1122509"/>
          </a:xfrm>
          <a:prstGeom prst="leftBrac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90069" y="3527887"/>
            <a:ext cx="36961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Bleaching is an </a:t>
            </a:r>
            <a:r>
              <a:rPr lang="en-US" dirty="0"/>
              <a:t>o</a:t>
            </a:r>
            <a:r>
              <a:rPr lang="en-US" dirty="0" smtClean="0"/>
              <a:t>bstacle for observing single atoms in these matrix sites:  </a:t>
            </a:r>
            <a:r>
              <a:rPr lang="en-US" i="1" dirty="0" smtClean="0"/>
              <a:t>need more photons/atom.</a:t>
            </a:r>
            <a:endParaRPr lang="en-US" i="1" dirty="0"/>
          </a:p>
        </p:txBody>
      </p:sp>
      <p:sp>
        <p:nvSpPr>
          <p:cNvPr id="9" name="TextBox 8"/>
          <p:cNvSpPr txBox="1"/>
          <p:nvPr/>
        </p:nvSpPr>
        <p:spPr>
          <a:xfrm>
            <a:off x="4419600" y="1544097"/>
            <a:ext cx="457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What causes bleaching?</a:t>
            </a:r>
          </a:p>
          <a:p>
            <a:r>
              <a:rPr lang="en-US" i="1" dirty="0" smtClean="0"/>
              <a:t>Likely:</a:t>
            </a:r>
            <a:r>
              <a:rPr lang="en-US" dirty="0" smtClean="0"/>
              <a:t>  optical pumping into metastable states, as in Ba in vacuum: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30" r="47890"/>
          <a:stretch/>
        </p:blipFill>
        <p:spPr>
          <a:xfrm>
            <a:off x="4443190" y="2527005"/>
            <a:ext cx="4052924" cy="2244413"/>
          </a:xfrm>
          <a:prstGeom prst="rect">
            <a:avLst/>
          </a:prstGeom>
        </p:spPr>
      </p:pic>
      <p:sp>
        <p:nvSpPr>
          <p:cNvPr id="15" name="Oval 14"/>
          <p:cNvSpPr/>
          <p:nvPr/>
        </p:nvSpPr>
        <p:spPr>
          <a:xfrm>
            <a:off x="6469652" y="2464499"/>
            <a:ext cx="693148" cy="1421701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4840448" y="5297269"/>
            <a:ext cx="4114800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Re-pumping with IR lasers may be required for continued fluorescence cycle w/ these peaks.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40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692" y="4372105"/>
            <a:ext cx="3437124" cy="2441593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1066800" y="4572000"/>
            <a:ext cx="180255" cy="2647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1719291" y="6629400"/>
            <a:ext cx="968214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200" dirty="0" smtClean="0"/>
              <a:t># Excitations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6732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0655" y="4355159"/>
            <a:ext cx="3523345" cy="250284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772157" y="0"/>
            <a:ext cx="38399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0070C0"/>
                </a:solidFill>
              </a:rPr>
              <a:t>Re-pump Attempts</a:t>
            </a:r>
          </a:p>
          <a:p>
            <a:pPr algn="ctr"/>
            <a:r>
              <a:rPr lang="en-US" sz="2000" dirty="0" smtClean="0">
                <a:solidFill>
                  <a:srgbClr val="0070C0"/>
                </a:solidFill>
              </a:rPr>
              <a:t>w/ inexpensive and on-hand Lasers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990600"/>
            <a:ext cx="3477237" cy="302759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24000" y="1238079"/>
            <a:ext cx="1455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Ba in Vacuum</a:t>
            </a:r>
            <a:endParaRPr lang="en-US" i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50"/>
          <a:stretch/>
        </p:blipFill>
        <p:spPr>
          <a:xfrm>
            <a:off x="2438400" y="4346633"/>
            <a:ext cx="3380654" cy="2502841"/>
          </a:xfrm>
          <a:prstGeom prst="rect">
            <a:avLst/>
          </a:prstGeom>
        </p:spPr>
      </p:pic>
      <p:sp>
        <p:nvSpPr>
          <p:cNvPr id="8" name="Right Brace 7"/>
          <p:cNvSpPr/>
          <p:nvPr/>
        </p:nvSpPr>
        <p:spPr>
          <a:xfrm>
            <a:off x="5077437" y="1066800"/>
            <a:ext cx="180363" cy="838200"/>
          </a:xfrm>
          <a:prstGeom prst="rightBrac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34000" y="965200"/>
            <a:ext cx="2819400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Higher-level states may provide re-pump paths (in addition to direct IR transitions).</a:t>
            </a:r>
          </a:p>
          <a:p>
            <a:r>
              <a:rPr lang="en-US" sz="1600" dirty="0" smtClean="0">
                <a:solidFill>
                  <a:srgbClr val="C00000"/>
                </a:solidFill>
              </a:rPr>
              <a:t>e.g., 659.7 nm used along with 1130.0 nm and 1500.0 nm for </a:t>
            </a:r>
          </a:p>
          <a:p>
            <a:r>
              <a:rPr lang="en-US" sz="1600" dirty="0" smtClean="0">
                <a:solidFill>
                  <a:srgbClr val="C00000"/>
                </a:solidFill>
              </a:rPr>
              <a:t>Ba MOT in </a:t>
            </a:r>
            <a:r>
              <a:rPr lang="en-US" sz="1600" i="1" dirty="0" smtClean="0">
                <a:solidFill>
                  <a:srgbClr val="C00000"/>
                </a:solidFill>
              </a:rPr>
              <a:t>Phys. Rev. A </a:t>
            </a:r>
            <a:r>
              <a:rPr lang="en-US" sz="1600" b="1" dirty="0" smtClean="0">
                <a:solidFill>
                  <a:srgbClr val="C00000"/>
                </a:solidFill>
              </a:rPr>
              <a:t>79</a:t>
            </a:r>
            <a:r>
              <a:rPr lang="en-US" sz="1600" dirty="0" smtClean="0">
                <a:solidFill>
                  <a:srgbClr val="C00000"/>
                </a:solidFill>
              </a:rPr>
              <a:t>, 041402(R) (2009)</a:t>
            </a:r>
            <a:endParaRPr lang="en-US" sz="1600" dirty="0">
              <a:solidFill>
                <a:srgbClr val="C0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6365" y="4018194"/>
            <a:ext cx="5702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591-nm fluorescence vs. time w/ and w/o additional lasers:</a:t>
            </a:r>
            <a:endParaRPr lang="en-US" i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6365" y="4729416"/>
            <a:ext cx="285526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8000"/>
                </a:solidFill>
              </a:rPr>
              <a:t>Green:</a:t>
            </a:r>
            <a:r>
              <a:rPr lang="en-US" dirty="0" smtClean="0">
                <a:solidFill>
                  <a:srgbClr val="008000"/>
                </a:solidFill>
              </a:rPr>
              <a:t>  555 nm (dye)</a:t>
            </a:r>
          </a:p>
          <a:p>
            <a:r>
              <a:rPr lang="en-US" b="1" dirty="0" smtClean="0">
                <a:solidFill>
                  <a:srgbClr val="8E0000"/>
                </a:solidFill>
              </a:rPr>
              <a:t>IR:</a:t>
            </a:r>
            <a:r>
              <a:rPr lang="en-US" dirty="0" smtClean="0">
                <a:solidFill>
                  <a:srgbClr val="8E0000"/>
                </a:solidFill>
              </a:rPr>
              <a:t>  1064 nm (</a:t>
            </a:r>
            <a:r>
              <a:rPr lang="en-US" dirty="0" err="1" smtClean="0">
                <a:solidFill>
                  <a:srgbClr val="8E0000"/>
                </a:solidFill>
              </a:rPr>
              <a:t>Nd:YAG</a:t>
            </a:r>
            <a:r>
              <a:rPr lang="en-US" dirty="0" smtClean="0">
                <a:solidFill>
                  <a:srgbClr val="8E0000"/>
                </a:solidFill>
              </a:rPr>
              <a:t>)</a:t>
            </a:r>
          </a:p>
          <a:p>
            <a:r>
              <a:rPr lang="en-US" dirty="0">
                <a:solidFill>
                  <a:srgbClr val="8E0000"/>
                </a:solidFill>
              </a:rPr>
              <a:t> </a:t>
            </a:r>
            <a:r>
              <a:rPr lang="en-US" dirty="0" smtClean="0">
                <a:solidFill>
                  <a:srgbClr val="8E0000"/>
                </a:solidFill>
              </a:rPr>
              <a:t>   + 1550 nm (diode)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Red:</a:t>
            </a:r>
            <a:r>
              <a:rPr lang="en-US" dirty="0" smtClean="0">
                <a:solidFill>
                  <a:srgbClr val="FF0000"/>
                </a:solidFill>
              </a:rPr>
              <a:t>  657 nm (diode)</a:t>
            </a:r>
          </a:p>
          <a:p>
            <a:r>
              <a:rPr lang="en-US" b="1" dirty="0" smtClean="0">
                <a:solidFill>
                  <a:srgbClr val="0000FF"/>
                </a:solidFill>
              </a:rPr>
              <a:t>Blue:</a:t>
            </a:r>
            <a:r>
              <a:rPr lang="en-US" dirty="0" smtClean="0">
                <a:solidFill>
                  <a:srgbClr val="0000FF"/>
                </a:solidFill>
              </a:rPr>
              <a:t>  473 nm (dye)</a:t>
            </a:r>
          </a:p>
          <a:p>
            <a:r>
              <a:rPr lang="en-US" b="1" dirty="0" smtClean="0">
                <a:solidFill>
                  <a:srgbClr val="CC00FF"/>
                </a:solidFill>
              </a:rPr>
              <a:t>Violet:  </a:t>
            </a:r>
            <a:r>
              <a:rPr lang="en-US" dirty="0" smtClean="0">
                <a:solidFill>
                  <a:srgbClr val="CC00FF"/>
                </a:solidFill>
              </a:rPr>
              <a:t>406 nm (Kr ion laser)</a:t>
            </a:r>
            <a:endParaRPr lang="en-US" dirty="0">
              <a:solidFill>
                <a:srgbClr val="CC00FF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886200" y="4572000"/>
            <a:ext cx="381000" cy="1574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7086600" y="4572000"/>
            <a:ext cx="295727" cy="1574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6743700" y="3911247"/>
            <a:ext cx="2362200" cy="83099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No positive effect from these additional lasers (only </a:t>
            </a:r>
            <a:r>
              <a:rPr lang="en-US" sz="1600" i="1" dirty="0" smtClean="0"/>
              <a:t>increased </a:t>
            </a:r>
            <a:r>
              <a:rPr lang="en-US" sz="1600" dirty="0" smtClean="0"/>
              <a:t>bleaching)</a:t>
            </a:r>
            <a:endParaRPr lang="en-US" sz="1600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519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711049" y="0"/>
            <a:ext cx="3962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0070C0"/>
                </a:solidFill>
              </a:rPr>
              <a:t>Bleaching of 619-nm Peak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5586" y="1529751"/>
            <a:ext cx="3557812" cy="3450541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294556" y="1187683"/>
            <a:ext cx="4862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619-nm fluorescence counts from a focused laser:</a:t>
            </a:r>
            <a:endParaRPr lang="en-US" dirty="0"/>
          </a:p>
        </p:txBody>
      </p:sp>
      <p:sp>
        <p:nvSpPr>
          <p:cNvPr id="13" name="Oval 12"/>
          <p:cNvSpPr/>
          <p:nvPr/>
        </p:nvSpPr>
        <p:spPr>
          <a:xfrm>
            <a:off x="6036912" y="4405144"/>
            <a:ext cx="375042" cy="375042"/>
          </a:xfrm>
          <a:prstGeom prst="ellipse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6403398" y="4005778"/>
            <a:ext cx="25120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Much higher excitation rate due to focused laser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075395" y="4786144"/>
            <a:ext cx="1300933" cy="35434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# Excitations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1143000" y="5257800"/>
            <a:ext cx="7315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Though some bleaching is observed with the higher 0.61 mW laser power, </a:t>
            </a:r>
            <a:r>
              <a:rPr lang="en-US" dirty="0" smtClean="0">
                <a:solidFill>
                  <a:srgbClr val="C00000"/>
                </a:solidFill>
              </a:rPr>
              <a:t>the long-lasting 619-nm fluorescence is intriguing for single-atom detection w/o the need for re-pump lasers…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957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934280" y="0"/>
            <a:ext cx="55157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0070C0"/>
                </a:solidFill>
              </a:rPr>
              <a:t>Blue Excitation:  Candidate Ba</a:t>
            </a:r>
            <a:r>
              <a:rPr lang="en-US" sz="2800" baseline="30000" dirty="0" smtClean="0">
                <a:solidFill>
                  <a:srgbClr val="0070C0"/>
                </a:solidFill>
              </a:rPr>
              <a:t>+</a:t>
            </a:r>
            <a:r>
              <a:rPr lang="en-US" sz="2800" dirty="0" smtClean="0">
                <a:solidFill>
                  <a:srgbClr val="0070C0"/>
                </a:solidFill>
              </a:rPr>
              <a:t> Lines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04" t="11710"/>
          <a:stretch/>
        </p:blipFill>
        <p:spPr>
          <a:xfrm>
            <a:off x="702577" y="2516371"/>
            <a:ext cx="3458635" cy="2258516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5162943" y="1066800"/>
            <a:ext cx="3751058" cy="2488035"/>
            <a:chOff x="609600" y="788564"/>
            <a:chExt cx="3751058" cy="2488035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26"/>
            <a:stretch/>
          </p:blipFill>
          <p:spPr>
            <a:xfrm>
              <a:off x="609600" y="788564"/>
              <a:ext cx="3751058" cy="2488035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1219200" y="1207081"/>
              <a:ext cx="30809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FF0000"/>
                  </a:solidFill>
                </a:rPr>
                <a:t>a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542733" y="2286000"/>
              <a:ext cx="31931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chemeClr val="accent1">
                      <a:lumMod val="75000"/>
                    </a:schemeClr>
                  </a:solidFill>
                </a:rPr>
                <a:t>b</a:t>
              </a:r>
              <a:endParaRPr lang="en-US" sz="20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23896" y="2190690"/>
              <a:ext cx="2936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chemeClr val="accent1">
                      <a:lumMod val="75000"/>
                    </a:schemeClr>
                  </a:solidFill>
                </a:rPr>
                <a:t>c</a:t>
              </a:r>
              <a:endParaRPr lang="en-US" sz="20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183288" y="1962090"/>
              <a:ext cx="31931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chemeClr val="accent1">
                      <a:lumMod val="75000"/>
                    </a:schemeClr>
                  </a:solidFill>
                </a:rPr>
                <a:t>d</a:t>
              </a:r>
              <a:endParaRPr lang="en-US" sz="20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907484" y="1415525"/>
              <a:ext cx="3129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FF0000"/>
                  </a:solidFill>
                </a:rPr>
                <a:t>e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505200" y="1644242"/>
              <a:ext cx="26321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chemeClr val="accent1">
                      <a:lumMod val="75000"/>
                    </a:schemeClr>
                  </a:solidFill>
                </a:rPr>
                <a:t>f</a:t>
              </a:r>
              <a:endParaRPr lang="en-US" sz="20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5524690" y="533400"/>
            <a:ext cx="2743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Emission of Ba</a:t>
            </a:r>
            <a:r>
              <a:rPr lang="en-US" baseline="30000" dirty="0" smtClean="0"/>
              <a:t>+</a:t>
            </a:r>
            <a:r>
              <a:rPr lang="en-US" dirty="0" smtClean="0"/>
              <a:t> deposit w/ 468.25-nm excitation: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457200" y="5152072"/>
            <a:ext cx="4495800" cy="147732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Similarity between excitation spectra </a:t>
            </a:r>
            <a:r>
              <a:rPr lang="en-US" dirty="0" smtClean="0"/>
              <a:t>for</a:t>
            </a:r>
          </a:p>
          <a:p>
            <a:r>
              <a:rPr lang="en-US" dirty="0" smtClean="0"/>
              <a:t>532 nm </a:t>
            </a:r>
            <a:r>
              <a:rPr lang="en-US" dirty="0"/>
              <a:t>line and 635 nm line suggests they are related, and could be fluorescence of P</a:t>
            </a:r>
            <a:r>
              <a:rPr lang="en-US" dirty="0">
                <a:sym typeface="Wingdings" panose="05000000000000000000" pitchFamily="2" charset="2"/>
              </a:rPr>
              <a:t>S and PD, respectively, for Ba</a:t>
            </a:r>
            <a:r>
              <a:rPr lang="en-US" baseline="30000" dirty="0">
                <a:sym typeface="Wingdings" panose="05000000000000000000" pitchFamily="2" charset="2"/>
              </a:rPr>
              <a:t>+</a:t>
            </a:r>
            <a:r>
              <a:rPr lang="en-US" dirty="0">
                <a:sym typeface="Wingdings" panose="05000000000000000000" pitchFamily="2" charset="2"/>
              </a:rPr>
              <a:t>.</a:t>
            </a:r>
          </a:p>
          <a:p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990600" y="169376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1524000" y="2120944"/>
            <a:ext cx="1577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Ba</a:t>
            </a:r>
            <a:r>
              <a:rPr lang="en-US" baseline="30000" dirty="0" smtClean="0">
                <a:solidFill>
                  <a:srgbClr val="0070C0"/>
                </a:solidFill>
              </a:rPr>
              <a:t>+</a:t>
            </a:r>
            <a:r>
              <a:rPr lang="en-US" dirty="0" smtClean="0">
                <a:solidFill>
                  <a:srgbClr val="0070C0"/>
                </a:solidFill>
              </a:rPr>
              <a:t> in vacuum:</a:t>
            </a:r>
            <a:endParaRPr lang="en-US" dirty="0">
              <a:solidFill>
                <a:srgbClr val="0070C0"/>
              </a:solidFill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4875402" y="3964800"/>
            <a:ext cx="4191000" cy="2664600"/>
            <a:chOff x="4875402" y="3554836"/>
            <a:chExt cx="4191000" cy="2664600"/>
          </a:xfrm>
        </p:grpSpPr>
        <p:grpSp>
          <p:nvGrpSpPr>
            <p:cNvPr id="17" name="Group 16"/>
            <p:cNvGrpSpPr/>
            <p:nvPr/>
          </p:nvGrpSpPr>
          <p:grpSpPr>
            <a:xfrm>
              <a:off x="5162943" y="3554836"/>
              <a:ext cx="3751059" cy="2664600"/>
              <a:chOff x="5316741" y="3554836"/>
              <a:chExt cx="3751059" cy="2664600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16741" y="3554836"/>
                <a:ext cx="3751059" cy="2664600"/>
              </a:xfrm>
              <a:prstGeom prst="rect">
                <a:avLst/>
              </a:prstGeom>
            </p:spPr>
          </p:pic>
          <p:sp>
            <p:nvSpPr>
              <p:cNvPr id="13" name="Rectangle 12"/>
              <p:cNvSpPr/>
              <p:nvPr/>
            </p:nvSpPr>
            <p:spPr>
              <a:xfrm>
                <a:off x="5910906" y="3755395"/>
                <a:ext cx="323533" cy="24157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6" name="Oval 15"/>
            <p:cNvSpPr/>
            <p:nvPr/>
          </p:nvSpPr>
          <p:spPr>
            <a:xfrm>
              <a:off x="5953857" y="3876181"/>
              <a:ext cx="1893346" cy="1443804"/>
            </a:xfrm>
            <a:prstGeom prst="ellipse">
              <a:avLst/>
            </a:prstGeom>
            <a:noFill/>
            <a:ln w="28575">
              <a:solidFill>
                <a:schemeClr val="tx2">
                  <a:lumMod val="60000"/>
                  <a:lumOff val="4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Straight Arrow Connector 21"/>
            <p:cNvCxnSpPr>
              <a:endCxn id="16" idx="2"/>
            </p:cNvCxnSpPr>
            <p:nvPr/>
          </p:nvCxnSpPr>
          <p:spPr>
            <a:xfrm flipV="1">
              <a:off x="4875402" y="4598083"/>
              <a:ext cx="1078455" cy="202517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8678154" y="3644202"/>
              <a:ext cx="388248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solidFill>
                    <a:srgbClr val="FF0000"/>
                  </a:solidFill>
                </a:rPr>
                <a:t>(a)</a:t>
              </a:r>
            </a:p>
            <a:p>
              <a:r>
                <a:rPr lang="en-US" sz="1400" dirty="0" smtClean="0">
                  <a:solidFill>
                    <a:schemeClr val="accent1">
                      <a:lumMod val="75000"/>
                    </a:schemeClr>
                  </a:solidFill>
                </a:rPr>
                <a:t>(b)</a:t>
              </a:r>
            </a:p>
            <a:p>
              <a:r>
                <a:rPr lang="en-US" sz="1400" dirty="0" smtClean="0">
                  <a:solidFill>
                    <a:schemeClr val="accent1">
                      <a:lumMod val="75000"/>
                    </a:schemeClr>
                  </a:solidFill>
                </a:rPr>
                <a:t>(c)</a:t>
              </a:r>
            </a:p>
            <a:p>
              <a:r>
                <a:rPr lang="en-US" sz="1400" dirty="0" smtClean="0">
                  <a:solidFill>
                    <a:schemeClr val="accent1">
                      <a:lumMod val="75000"/>
                    </a:schemeClr>
                  </a:solidFill>
                </a:rPr>
                <a:t>(d)</a:t>
              </a:r>
            </a:p>
            <a:p>
              <a:r>
                <a:rPr lang="en-US" sz="1400" dirty="0" smtClean="0">
                  <a:solidFill>
                    <a:srgbClr val="FF0000"/>
                  </a:solidFill>
                </a:rPr>
                <a:t>(e)</a:t>
              </a:r>
            </a:p>
            <a:p>
              <a:r>
                <a:rPr lang="en-US" sz="1400" dirty="0" smtClean="0">
                  <a:solidFill>
                    <a:schemeClr val="accent1">
                      <a:lumMod val="75000"/>
                    </a:schemeClr>
                  </a:solidFill>
                </a:rPr>
                <a:t>(f)</a:t>
              </a:r>
              <a:endParaRPr lang="en-US" sz="14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5190562" y="3623143"/>
            <a:ext cx="3695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Excitation spectra for emission peaks: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43</a:t>
            </a:fld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76200" y="704671"/>
            <a:ext cx="5086744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Unknown:  will some daughters remain ionized?</a:t>
            </a:r>
          </a:p>
          <a:p>
            <a:pPr marL="342900" indent="-342900">
              <a:buAutoNum type="alphaLcParenR"/>
            </a:pPr>
            <a:r>
              <a:rPr lang="en-US" dirty="0" smtClean="0">
                <a:solidFill>
                  <a:srgbClr val="C00000"/>
                </a:solidFill>
              </a:rPr>
              <a:t>76% of beta decay daughters of </a:t>
            </a:r>
            <a:r>
              <a:rPr lang="en-US" baseline="30000" dirty="0" smtClean="0">
                <a:solidFill>
                  <a:srgbClr val="C00000"/>
                </a:solidFill>
              </a:rPr>
              <a:t>214</a:t>
            </a:r>
            <a:r>
              <a:rPr lang="en-US" dirty="0" smtClean="0">
                <a:solidFill>
                  <a:srgbClr val="C00000"/>
                </a:solidFill>
              </a:rPr>
              <a:t>Pb remain ionized in EXO-200 (</a:t>
            </a:r>
            <a:r>
              <a:rPr lang="en-US" i="1" dirty="0" smtClean="0">
                <a:solidFill>
                  <a:srgbClr val="C00000"/>
                </a:solidFill>
              </a:rPr>
              <a:t>Phys. Rev. C </a:t>
            </a:r>
            <a:r>
              <a:rPr lang="en-US" b="1" dirty="0" smtClean="0">
                <a:solidFill>
                  <a:srgbClr val="C00000"/>
                </a:solidFill>
              </a:rPr>
              <a:t>92</a:t>
            </a:r>
            <a:r>
              <a:rPr lang="en-US" dirty="0" smtClean="0">
                <a:solidFill>
                  <a:srgbClr val="C00000"/>
                </a:solidFill>
              </a:rPr>
              <a:t> (2015))</a:t>
            </a:r>
          </a:p>
          <a:p>
            <a:pPr marL="342900" indent="-342900">
              <a:buAutoNum type="alphaLcParenR"/>
            </a:pPr>
            <a:r>
              <a:rPr lang="en-US" dirty="0" smtClean="0">
                <a:solidFill>
                  <a:srgbClr val="C00000"/>
                </a:solidFill>
              </a:rPr>
              <a:t>Remain ionized in SXe on probe?</a:t>
            </a:r>
            <a:endParaRPr 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2035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362200" y="2734270"/>
            <a:ext cx="457484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/>
              <a:t>Part 2:  Imaging</a:t>
            </a:r>
            <a:endParaRPr lang="en-US" sz="5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384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71600" y="0"/>
            <a:ext cx="66070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Imaging Ba in SXe on Cold Sapphire Window</a:t>
            </a:r>
            <a:endParaRPr lang="en-US" sz="2800" b="1" i="1" dirty="0"/>
          </a:p>
        </p:txBody>
      </p:sp>
      <p:pic>
        <p:nvPicPr>
          <p:cNvPr id="296" name="Picture 29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305621"/>
            <a:ext cx="3908713" cy="2172396"/>
          </a:xfrm>
          <a:prstGeom prst="rect">
            <a:avLst/>
          </a:prstGeom>
          <a:ln w="22225">
            <a:solidFill>
              <a:schemeClr val="tx1"/>
            </a:solidFill>
            <a:prstDash val="sysDash"/>
          </a:ln>
        </p:spPr>
      </p:pic>
      <p:sp>
        <p:nvSpPr>
          <p:cNvPr id="380" name="TextBox 379"/>
          <p:cNvSpPr txBox="1"/>
          <p:nvPr/>
        </p:nvSpPr>
        <p:spPr>
          <a:xfrm>
            <a:off x="1676400" y="3672689"/>
            <a:ext cx="13540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Sapphire Window</a:t>
            </a:r>
            <a:endParaRPr lang="en-US" sz="2400" dirty="0"/>
          </a:p>
        </p:txBody>
      </p:sp>
      <p:sp>
        <p:nvSpPr>
          <p:cNvPr id="381" name="TextBox 380"/>
          <p:cNvSpPr txBox="1"/>
          <p:nvPr/>
        </p:nvSpPr>
        <p:spPr>
          <a:xfrm>
            <a:off x="914400" y="3612759"/>
            <a:ext cx="6321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SXe</a:t>
            </a:r>
            <a:endParaRPr lang="en-US" sz="2400" dirty="0"/>
          </a:p>
        </p:txBody>
      </p:sp>
      <p:sp>
        <p:nvSpPr>
          <p:cNvPr id="382" name="TextBox 381"/>
          <p:cNvSpPr txBox="1"/>
          <p:nvPr/>
        </p:nvSpPr>
        <p:spPr>
          <a:xfrm>
            <a:off x="6236780" y="2097757"/>
            <a:ext cx="8435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Laser</a:t>
            </a:r>
            <a:endParaRPr lang="en-US" sz="2400" dirty="0"/>
          </a:p>
        </p:txBody>
      </p:sp>
      <p:sp>
        <p:nvSpPr>
          <p:cNvPr id="383" name="TextBox 382"/>
          <p:cNvSpPr txBox="1"/>
          <p:nvPr/>
        </p:nvSpPr>
        <p:spPr>
          <a:xfrm>
            <a:off x="1828800" y="2759625"/>
            <a:ext cx="5100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Ba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399" name="TextBox 398"/>
          <p:cNvSpPr txBox="1"/>
          <p:nvPr/>
        </p:nvSpPr>
        <p:spPr>
          <a:xfrm>
            <a:off x="971493" y="1905000"/>
            <a:ext cx="3220562" cy="46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i="1" dirty="0" smtClean="0">
                <a:solidFill>
                  <a:schemeClr val="accent1">
                    <a:lumMod val="75000"/>
                  </a:schemeClr>
                </a:solidFill>
              </a:rPr>
              <a:t>cross-sectional</a:t>
            </a:r>
            <a:r>
              <a:rPr lang="en-US" i="1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i="1" dirty="0" smtClean="0">
                <a:solidFill>
                  <a:schemeClr val="accent1">
                    <a:lumMod val="75000"/>
                  </a:schemeClr>
                </a:solidFill>
              </a:rPr>
              <a:t>side view</a:t>
            </a:r>
            <a:endParaRPr lang="en-US" sz="24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24" name="Picture 1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200" y="1023619"/>
            <a:ext cx="2971800" cy="5837909"/>
          </a:xfrm>
          <a:prstGeom prst="rect">
            <a:avLst/>
          </a:prstGeom>
        </p:spPr>
      </p:pic>
      <p:sp>
        <p:nvSpPr>
          <p:cNvPr id="126" name="TextBox 125"/>
          <p:cNvSpPr txBox="1"/>
          <p:nvPr/>
        </p:nvSpPr>
        <p:spPr>
          <a:xfrm>
            <a:off x="5562600" y="681335"/>
            <a:ext cx="2711768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1">
                    <a:lumMod val="75000"/>
                  </a:schemeClr>
                </a:solidFill>
              </a:rPr>
              <a:t>Image is from </a:t>
            </a:r>
            <a:r>
              <a:rPr lang="en-US" sz="2400" i="1" dirty="0" smtClean="0">
                <a:solidFill>
                  <a:schemeClr val="accent1">
                    <a:lumMod val="75000"/>
                  </a:schemeClr>
                </a:solidFill>
              </a:rPr>
              <a:t>above</a:t>
            </a:r>
            <a:endParaRPr lang="en-US" sz="24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1" name="Right Arrow 10"/>
          <p:cNvSpPr/>
          <p:nvPr/>
        </p:nvSpPr>
        <p:spPr>
          <a:xfrm>
            <a:off x="4800600" y="3178959"/>
            <a:ext cx="381000" cy="3262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3674812" y="3626522"/>
            <a:ext cx="8435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Laser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688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362200" y="191272"/>
            <a:ext cx="43829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Band-pass Filters for Imaging</a:t>
            </a:r>
            <a:endParaRPr lang="en-US" sz="2800" dirty="0"/>
          </a:p>
        </p:txBody>
      </p:sp>
      <p:grpSp>
        <p:nvGrpSpPr>
          <p:cNvPr id="4" name="Group 3"/>
          <p:cNvGrpSpPr/>
          <p:nvPr/>
        </p:nvGrpSpPr>
        <p:grpSpPr>
          <a:xfrm>
            <a:off x="2438400" y="791086"/>
            <a:ext cx="4267200" cy="4161913"/>
            <a:chOff x="2438400" y="791086"/>
            <a:chExt cx="4267200" cy="4161913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38400" y="791086"/>
              <a:ext cx="4267200" cy="4161913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3505200" y="1216152"/>
              <a:ext cx="1219200" cy="3319272"/>
            </a:xfrm>
            <a:prstGeom prst="rect">
              <a:avLst/>
            </a:prstGeom>
            <a:solidFill>
              <a:schemeClr val="accent1">
                <a:alpha val="3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5440680" y="1216152"/>
              <a:ext cx="685800" cy="3319272"/>
            </a:xfrm>
            <a:prstGeom prst="rect">
              <a:avLst/>
            </a:prstGeom>
            <a:solidFill>
              <a:srgbClr val="FF0000">
                <a:alpha val="3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1" name="Straight Arrow Connector 10"/>
          <p:cNvCxnSpPr/>
          <p:nvPr/>
        </p:nvCxnSpPr>
        <p:spPr>
          <a:xfrm flipV="1">
            <a:off x="4114800" y="4267200"/>
            <a:ext cx="0" cy="129540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157084" y="5614182"/>
            <a:ext cx="39154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586-nm band-pass</a:t>
            </a:r>
          </a:p>
          <a:p>
            <a:pPr algn="ctr"/>
            <a:r>
              <a:rPr lang="en-US" dirty="0" smtClean="0"/>
              <a:t>For 577-nm and 591-nm peaks together</a:t>
            </a:r>
            <a:endParaRPr lang="en-US" dirty="0"/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5783580" y="4267200"/>
            <a:ext cx="0" cy="91440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164517" y="5183945"/>
            <a:ext cx="19239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620-nm band-pass</a:t>
            </a:r>
          </a:p>
          <a:p>
            <a:r>
              <a:rPr lang="en-US" dirty="0" smtClean="0"/>
              <a:t>For 619-nm peak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448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92" t="7779" r="9253" b="5417"/>
          <a:stretch/>
        </p:blipFill>
        <p:spPr>
          <a:xfrm>
            <a:off x="174095" y="1195702"/>
            <a:ext cx="1462255" cy="138466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03" t="7156" r="9731" b="5417"/>
          <a:stretch/>
        </p:blipFill>
        <p:spPr>
          <a:xfrm>
            <a:off x="4595442" y="1207532"/>
            <a:ext cx="1431902" cy="139460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63" t="7779" r="9582" b="5417"/>
          <a:stretch/>
        </p:blipFill>
        <p:spPr>
          <a:xfrm>
            <a:off x="1647236" y="1217473"/>
            <a:ext cx="1455448" cy="138466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28" t="7156" r="9098" b="5417"/>
          <a:stretch/>
        </p:blipFill>
        <p:spPr>
          <a:xfrm>
            <a:off x="6054445" y="1207532"/>
            <a:ext cx="1460878" cy="139460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53" t="7779" r="9420" b="5417"/>
          <a:stretch/>
        </p:blipFill>
        <p:spPr>
          <a:xfrm>
            <a:off x="3102684" y="1217473"/>
            <a:ext cx="1460101" cy="138466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6" t="7156" r="10380" b="5417"/>
          <a:stretch/>
        </p:blipFill>
        <p:spPr>
          <a:xfrm>
            <a:off x="7534750" y="1207533"/>
            <a:ext cx="1440517" cy="139460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37788" y="838201"/>
            <a:ext cx="1023037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/>
              <a:t>50 msec.</a:t>
            </a:r>
            <a:endParaRPr lang="en-US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1804932" y="838200"/>
            <a:ext cx="1140056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/>
              <a:t>100 msec.</a:t>
            </a:r>
            <a:endParaRPr lang="en-US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3300759" y="838200"/>
            <a:ext cx="1140056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/>
              <a:t>200 msec.</a:t>
            </a:r>
            <a:endParaRPr lang="en-US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6278976" y="838200"/>
            <a:ext cx="1011815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/>
              <a:t>~4.5 sec.</a:t>
            </a:r>
            <a:endParaRPr lang="en-US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4771569" y="838201"/>
            <a:ext cx="1140056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/>
              <a:t>700 msec.</a:t>
            </a:r>
            <a:endParaRPr lang="en-US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7806006" y="838461"/>
            <a:ext cx="898003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/>
              <a:t>~3 min.</a:t>
            </a:r>
            <a:endParaRPr lang="en-US" b="1" dirty="0"/>
          </a:p>
        </p:txBody>
      </p:sp>
      <p:sp>
        <p:nvSpPr>
          <p:cNvPr id="22" name="Content Placeholder 21"/>
          <p:cNvSpPr>
            <a:spLocks noGrp="1"/>
          </p:cNvSpPr>
          <p:nvPr>
            <p:ph idx="1"/>
          </p:nvPr>
        </p:nvSpPr>
        <p:spPr>
          <a:xfrm>
            <a:off x="4119385" y="4922837"/>
            <a:ext cx="4719815" cy="1477963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/>
          <a:p>
            <a:r>
              <a:rPr lang="en-US" sz="2000" dirty="0"/>
              <a:t>Hole-bleaching occurs rapidly at high laser intensity.</a:t>
            </a:r>
          </a:p>
          <a:p>
            <a:r>
              <a:rPr lang="en-US" sz="2000" dirty="0" smtClean="0"/>
              <a:t>Need to use low laser power to image only atoms within focused laser region.</a:t>
            </a:r>
            <a:endParaRPr lang="en-US" sz="20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77" r="28181"/>
          <a:stretch/>
        </p:blipFill>
        <p:spPr>
          <a:xfrm>
            <a:off x="152400" y="3352800"/>
            <a:ext cx="3814585" cy="296299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14400" y="2667000"/>
            <a:ext cx="22729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0000CC"/>
                </a:solidFill>
              </a:rPr>
              <a:t>Cross-section </a:t>
            </a:r>
          </a:p>
          <a:p>
            <a:pPr algn="ctr"/>
            <a:r>
              <a:rPr lang="en-US" sz="2000" b="1" dirty="0" smtClean="0">
                <a:solidFill>
                  <a:srgbClr val="0000CC"/>
                </a:solidFill>
              </a:rPr>
              <a:t>at focus position:</a:t>
            </a:r>
            <a:endParaRPr lang="en-US" sz="2000" b="1" dirty="0">
              <a:solidFill>
                <a:srgbClr val="0000CC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54094" y="49237"/>
            <a:ext cx="83499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70C0"/>
                </a:solidFill>
              </a:rPr>
              <a:t>Imaging 591-nm Fluorescence w/ Focused Laser, ~1 </a:t>
            </a:r>
            <a:r>
              <a:rPr lang="en-US" sz="2800" dirty="0" err="1" smtClean="0">
                <a:solidFill>
                  <a:srgbClr val="0070C0"/>
                </a:solidFill>
              </a:rPr>
              <a:t>mW</a:t>
            </a:r>
            <a:endParaRPr lang="en-US" sz="2800" dirty="0">
              <a:solidFill>
                <a:srgbClr val="0070C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47</a:t>
            </a:fld>
            <a:endParaRPr lang="en-US"/>
          </a:p>
        </p:txBody>
      </p:sp>
      <p:grpSp>
        <p:nvGrpSpPr>
          <p:cNvPr id="21" name="Group 20"/>
          <p:cNvGrpSpPr/>
          <p:nvPr/>
        </p:nvGrpSpPr>
        <p:grpSpPr>
          <a:xfrm>
            <a:off x="6651626" y="2700698"/>
            <a:ext cx="2187574" cy="2133599"/>
            <a:chOff x="2438400" y="791086"/>
            <a:chExt cx="4267200" cy="4161913"/>
          </a:xfrm>
        </p:grpSpPr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38400" y="791086"/>
              <a:ext cx="4267200" cy="4161913"/>
            </a:xfrm>
            <a:prstGeom prst="rect">
              <a:avLst/>
            </a:prstGeom>
          </p:spPr>
        </p:pic>
        <p:sp>
          <p:nvSpPr>
            <p:cNvPr id="27" name="Rectangle 26"/>
            <p:cNvSpPr/>
            <p:nvPr/>
          </p:nvSpPr>
          <p:spPr>
            <a:xfrm>
              <a:off x="4092656" y="1216153"/>
              <a:ext cx="685799" cy="3319272"/>
            </a:xfrm>
            <a:prstGeom prst="rect">
              <a:avLst/>
            </a:prstGeom>
            <a:solidFill>
              <a:srgbClr val="009900">
                <a:alpha val="3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4562785" y="3374886"/>
            <a:ext cx="20666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>
                <a:solidFill>
                  <a:srgbClr val="0070C0"/>
                </a:solidFill>
              </a:rPr>
              <a:t>These use a 590-nm band-pass filter:</a:t>
            </a:r>
            <a:endParaRPr lang="en-US" i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2067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371224" y="49237"/>
            <a:ext cx="640117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0070C0"/>
                </a:solidFill>
              </a:rPr>
              <a:t>Imaging 577-nm and 591-nm Fluorescence</a:t>
            </a:r>
          </a:p>
          <a:p>
            <a:pPr algn="ctr"/>
            <a:r>
              <a:rPr lang="en-US" sz="2800" dirty="0" smtClean="0">
                <a:solidFill>
                  <a:srgbClr val="0070C0"/>
                </a:solidFill>
              </a:rPr>
              <a:t>w/ Focused Laser, </a:t>
            </a:r>
            <a:r>
              <a:rPr lang="en-US" sz="2800" b="1" dirty="0" smtClean="0">
                <a:solidFill>
                  <a:srgbClr val="0070C0"/>
                </a:solidFill>
              </a:rPr>
              <a:t>0.03 µW</a:t>
            </a:r>
            <a:endParaRPr lang="en-US" sz="2800" b="1" dirty="0">
              <a:solidFill>
                <a:srgbClr val="0070C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16701" y="3276600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…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873332" y="1219200"/>
            <a:ext cx="3546268" cy="4490342"/>
            <a:chOff x="873332" y="1529458"/>
            <a:chExt cx="3546268" cy="4490342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3332" y="1529458"/>
              <a:ext cx="3546268" cy="4490342"/>
            </a:xfrm>
            <a:prstGeom prst="rect">
              <a:avLst/>
            </a:prstGeom>
          </p:spPr>
        </p:pic>
        <p:sp>
          <p:nvSpPr>
            <p:cNvPr id="2" name="TextBox 1"/>
            <p:cNvSpPr txBox="1"/>
            <p:nvPr/>
          </p:nvSpPr>
          <p:spPr>
            <a:xfrm>
              <a:off x="2286000" y="1710793"/>
              <a:ext cx="9461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Frame 1</a:t>
              </a:r>
              <a:endParaRPr lang="en-US" dirty="0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991564" y="1221596"/>
            <a:ext cx="3546268" cy="4485549"/>
            <a:chOff x="4991564" y="1531854"/>
            <a:chExt cx="3546268" cy="4485549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91564" y="1531854"/>
              <a:ext cx="3546268" cy="4485549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6449411" y="1710793"/>
              <a:ext cx="9461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Frame 3</a:t>
              </a:r>
              <a:endParaRPr lang="en-US" dirty="0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3614691" y="1114462"/>
            <a:ext cx="19142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C00000"/>
                </a:solidFill>
              </a:rPr>
              <a:t>≤ 2700 Ba atoms</a:t>
            </a:r>
            <a:endParaRPr lang="en-US" sz="2000" dirty="0">
              <a:solidFill>
                <a:srgbClr val="C00000"/>
              </a:solidFill>
            </a:endParaRPr>
          </a:p>
        </p:txBody>
      </p:sp>
      <p:sp>
        <p:nvSpPr>
          <p:cNvPr id="14" name="Content Placeholder 21"/>
          <p:cNvSpPr txBox="1">
            <a:spLocks/>
          </p:cNvSpPr>
          <p:nvPr/>
        </p:nvSpPr>
        <p:spPr>
          <a:xfrm>
            <a:off x="1905000" y="5943600"/>
            <a:ext cx="5779489" cy="762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Only slight bleaching at this intensity in 100-s </a:t>
            </a:r>
            <a:r>
              <a:rPr lang="en-US" sz="1800" dirty="0" smtClean="0"/>
              <a:t>exposures</a:t>
            </a:r>
          </a:p>
          <a:p>
            <a:r>
              <a:rPr lang="en-US" sz="1800" dirty="0"/>
              <a:t>Backgrounds are negligible at this intensity</a:t>
            </a:r>
          </a:p>
          <a:p>
            <a:endParaRPr lang="en-US" sz="1800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449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/>
          <p:cNvGrpSpPr/>
          <p:nvPr/>
        </p:nvGrpSpPr>
        <p:grpSpPr>
          <a:xfrm>
            <a:off x="2616180" y="4964434"/>
            <a:ext cx="2895420" cy="1922543"/>
            <a:chOff x="4056111" y="4962945"/>
            <a:chExt cx="2895420" cy="1922543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08" b="7379"/>
            <a:stretch/>
          </p:blipFill>
          <p:spPr>
            <a:xfrm>
              <a:off x="4364969" y="4962945"/>
              <a:ext cx="2586562" cy="1671622"/>
            </a:xfrm>
            <a:prstGeom prst="rect">
              <a:avLst/>
            </a:prstGeom>
          </p:spPr>
        </p:pic>
        <p:sp>
          <p:nvSpPr>
            <p:cNvPr id="25" name="TextBox 24"/>
            <p:cNvSpPr txBox="1"/>
            <p:nvPr/>
          </p:nvSpPr>
          <p:spPr>
            <a:xfrm>
              <a:off x="5557007" y="6516156"/>
              <a:ext cx="4956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l-GR" dirty="0" smtClean="0"/>
                <a:t>μ</a:t>
              </a:r>
              <a:r>
                <a:rPr lang="en-US" dirty="0" smtClean="0"/>
                <a:t>m</a:t>
              </a:r>
              <a:endParaRPr lang="en-US" dirty="0"/>
            </a:p>
          </p:txBody>
        </p:sp>
        <p:sp>
          <p:nvSpPr>
            <p:cNvPr id="26" name="TextBox 25"/>
            <p:cNvSpPr txBox="1"/>
            <p:nvPr/>
          </p:nvSpPr>
          <p:spPr>
            <a:xfrm rot="16200000">
              <a:off x="3992952" y="5607797"/>
              <a:ext cx="4956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l-GR" dirty="0" smtClean="0"/>
                <a:t>μ</a:t>
              </a:r>
              <a:r>
                <a:rPr lang="en-US" dirty="0" smtClean="0"/>
                <a:t>m</a:t>
              </a:r>
              <a:endParaRPr lang="en-US" dirty="0"/>
            </a:p>
          </p:txBody>
        </p:sp>
      </p:grpSp>
      <p:sp>
        <p:nvSpPr>
          <p:cNvPr id="35" name="Down Arrow 34"/>
          <p:cNvSpPr/>
          <p:nvPr/>
        </p:nvSpPr>
        <p:spPr>
          <a:xfrm>
            <a:off x="4862678" y="4521917"/>
            <a:ext cx="161814" cy="523612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4437678" y="4614446"/>
            <a:ext cx="10118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/>
              <a:t>vibrations</a:t>
            </a:r>
            <a:endParaRPr lang="en-US" sz="1600" i="1" dirty="0"/>
          </a:p>
        </p:txBody>
      </p:sp>
      <p:sp>
        <p:nvSpPr>
          <p:cNvPr id="23" name="Rectangle 22"/>
          <p:cNvSpPr/>
          <p:nvPr/>
        </p:nvSpPr>
        <p:spPr>
          <a:xfrm>
            <a:off x="1447800" y="2802270"/>
            <a:ext cx="5954043" cy="4491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581325" y="76200"/>
            <a:ext cx="59618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70C0"/>
                </a:solidFill>
              </a:rPr>
              <a:t>Calculating # Ba atoms in focused laser region</a:t>
            </a:r>
            <a:endParaRPr lang="en-US" sz="2400" dirty="0">
              <a:solidFill>
                <a:srgbClr val="0070C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35674" y="2728169"/>
            <a:ext cx="57554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#atoms  ≤  #ions  =  </a:t>
            </a:r>
            <a:r>
              <a:rPr lang="en-US" sz="2800" dirty="0" smtClean="0">
                <a:solidFill>
                  <a:srgbClr val="FF0000"/>
                </a:solidFill>
              </a:rPr>
              <a:t>[</a:t>
            </a:r>
            <a:r>
              <a:rPr lang="en-US" dirty="0" smtClean="0">
                <a:solidFill>
                  <a:srgbClr val="FF0000"/>
                </a:solidFill>
              </a:rPr>
              <a:t>charge/(1.6×10</a:t>
            </a:r>
            <a:r>
              <a:rPr lang="en-US" baseline="30000" dirty="0" smtClean="0">
                <a:solidFill>
                  <a:srgbClr val="FF0000"/>
                </a:solidFill>
              </a:rPr>
              <a:t>-19</a:t>
            </a:r>
            <a:r>
              <a:rPr lang="en-US" dirty="0" smtClean="0">
                <a:solidFill>
                  <a:srgbClr val="FF0000"/>
                </a:solidFill>
              </a:rPr>
              <a:t> C)</a:t>
            </a:r>
            <a:r>
              <a:rPr lang="en-US" sz="2800" dirty="0" smtClean="0">
                <a:solidFill>
                  <a:srgbClr val="FF0000"/>
                </a:solidFill>
              </a:rPr>
              <a:t>]</a:t>
            </a:r>
            <a:r>
              <a:rPr lang="en-US" dirty="0" smtClean="0">
                <a:solidFill>
                  <a:srgbClr val="FF0000"/>
                </a:solidFill>
              </a:rPr>
              <a:t>/m</a:t>
            </a:r>
            <a:r>
              <a:rPr lang="en-US" baseline="30000" dirty="0" smtClean="0">
                <a:solidFill>
                  <a:srgbClr val="FF0000"/>
                </a:solidFill>
              </a:rPr>
              <a:t>2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× </a:t>
            </a:r>
            <a:r>
              <a:rPr lang="en-US" dirty="0" smtClean="0">
                <a:solidFill>
                  <a:srgbClr val="0000FF"/>
                </a:solidFill>
              </a:rPr>
              <a:t>Laser Area</a:t>
            </a:r>
            <a:endParaRPr lang="en-US" dirty="0">
              <a:solidFill>
                <a:srgbClr val="0000FF"/>
              </a:solidFill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2467189" y="2272648"/>
            <a:ext cx="0" cy="661442"/>
          </a:xfrm>
          <a:prstGeom prst="straightConnector1">
            <a:avLst/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397465" y="1626316"/>
            <a:ext cx="228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Due to unknown neutralization fraction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75984" y="2445090"/>
            <a:ext cx="2291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rgbClr val="0070C0"/>
                </a:solidFill>
              </a:rPr>
              <a:t>Per pulse of ion beam:</a:t>
            </a:r>
            <a:endParaRPr lang="en-US" i="1" dirty="0">
              <a:solidFill>
                <a:srgbClr val="0070C0"/>
              </a:solidFill>
            </a:endParaRPr>
          </a:p>
        </p:txBody>
      </p:sp>
      <p:sp>
        <p:nvSpPr>
          <p:cNvPr id="14" name="Left Brace 13"/>
          <p:cNvSpPr/>
          <p:nvPr/>
        </p:nvSpPr>
        <p:spPr>
          <a:xfrm rot="5400000">
            <a:off x="4570917" y="1505788"/>
            <a:ext cx="211470" cy="2381494"/>
          </a:xfrm>
          <a:prstGeom prst="leftBrac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4063890" y="1626317"/>
            <a:ext cx="21892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From calibrated Faraday signal</a:t>
            </a:r>
            <a:endParaRPr lang="en-US" dirty="0"/>
          </a:p>
        </p:txBody>
      </p:sp>
      <p:grpSp>
        <p:nvGrpSpPr>
          <p:cNvPr id="29" name="Group 28"/>
          <p:cNvGrpSpPr/>
          <p:nvPr/>
        </p:nvGrpSpPr>
        <p:grpSpPr>
          <a:xfrm>
            <a:off x="5911620" y="572120"/>
            <a:ext cx="1855022" cy="2057636"/>
            <a:chOff x="2362200" y="572120"/>
            <a:chExt cx="1855022" cy="2057636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62200" y="838701"/>
              <a:ext cx="1855022" cy="1791055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2659574" y="572120"/>
              <a:ext cx="13965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Ba</a:t>
              </a:r>
              <a:r>
                <a:rPr lang="en-US" sz="1600" baseline="30000" dirty="0" smtClean="0"/>
                <a:t>+</a:t>
              </a:r>
              <a:r>
                <a:rPr lang="en-US" sz="1600" dirty="0" smtClean="0"/>
                <a:t> ion pulses:</a:t>
              </a:r>
              <a:endParaRPr lang="en-US" sz="1600" dirty="0"/>
            </a:p>
          </p:txBody>
        </p:sp>
      </p:grpSp>
      <p:sp>
        <p:nvSpPr>
          <p:cNvPr id="17" name="Left Brace 16"/>
          <p:cNvSpPr/>
          <p:nvPr/>
        </p:nvSpPr>
        <p:spPr>
          <a:xfrm rot="16200000">
            <a:off x="6487774" y="2830171"/>
            <a:ext cx="211470" cy="986188"/>
          </a:xfrm>
          <a:prstGeom prst="leftBrace">
            <a:avLst/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68" t="30903" r="34295" b="28176"/>
          <a:stretch/>
        </p:blipFill>
        <p:spPr>
          <a:xfrm>
            <a:off x="4562237" y="3733800"/>
            <a:ext cx="762699" cy="771788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1716009" y="3788875"/>
            <a:ext cx="29281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Simulated laser spot of radii w</a:t>
            </a:r>
            <a:r>
              <a:rPr lang="en-US" baseline="-25000" dirty="0" smtClean="0"/>
              <a:t>x</a:t>
            </a:r>
            <a:r>
              <a:rPr lang="en-US" dirty="0" smtClean="0"/>
              <a:t> × w</a:t>
            </a:r>
            <a:r>
              <a:rPr lang="en-US" baseline="-25000" dirty="0" smtClean="0"/>
              <a:t>y</a:t>
            </a:r>
            <a:r>
              <a:rPr lang="en-US" dirty="0" smtClean="0"/>
              <a:t> = 2.06</a:t>
            </a:r>
            <a:r>
              <a:rPr lang="el-GR" dirty="0" smtClean="0"/>
              <a:t>μ</a:t>
            </a:r>
            <a:r>
              <a:rPr lang="en-US" dirty="0" smtClean="0"/>
              <a:t>m × 2.66</a:t>
            </a:r>
            <a:r>
              <a:rPr lang="el-GR" dirty="0"/>
              <a:t> μ</a:t>
            </a:r>
            <a:r>
              <a:rPr lang="en-US" dirty="0" smtClean="0"/>
              <a:t>m:</a:t>
            </a:r>
            <a:endParaRPr lang="en-US" dirty="0"/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4673157" y="1447800"/>
            <a:ext cx="2337243" cy="1095703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631174" y="5332287"/>
            <a:ext cx="21696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Laser spot size overlain on cryostat vibration data:</a:t>
            </a:r>
            <a:endParaRPr lang="en-US" dirty="0"/>
          </a:p>
        </p:txBody>
      </p:sp>
      <p:grpSp>
        <p:nvGrpSpPr>
          <p:cNvPr id="44" name="Group 43"/>
          <p:cNvGrpSpPr/>
          <p:nvPr/>
        </p:nvGrpSpPr>
        <p:grpSpPr>
          <a:xfrm>
            <a:off x="5396541" y="3988475"/>
            <a:ext cx="3671259" cy="2031325"/>
            <a:chOff x="5396541" y="3549134"/>
            <a:chExt cx="3671259" cy="2031325"/>
          </a:xfrm>
        </p:grpSpPr>
        <p:grpSp>
          <p:nvGrpSpPr>
            <p:cNvPr id="41" name="Group 40"/>
            <p:cNvGrpSpPr/>
            <p:nvPr/>
          </p:nvGrpSpPr>
          <p:grpSpPr>
            <a:xfrm>
              <a:off x="5396541" y="3549134"/>
              <a:ext cx="3671259" cy="2031325"/>
              <a:chOff x="5396541" y="3549134"/>
              <a:chExt cx="3671259" cy="2031325"/>
            </a:xfrm>
          </p:grpSpPr>
          <p:sp>
            <p:nvSpPr>
              <p:cNvPr id="39" name="TextBox 38"/>
              <p:cNvSpPr txBox="1"/>
              <p:nvPr/>
            </p:nvSpPr>
            <p:spPr>
              <a:xfrm>
                <a:off x="5396541" y="3549134"/>
                <a:ext cx="3671259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Two definitions for number of atoms:</a:t>
                </a:r>
              </a:p>
              <a:p>
                <a:pPr marL="342900" indent="-342900">
                  <a:buAutoNum type="arabicParenR"/>
                </a:pPr>
                <a:r>
                  <a:rPr lang="en-US" dirty="0" smtClean="0"/>
                  <a:t>Those </a:t>
                </a:r>
                <a:r>
                  <a:rPr lang="en-US" i="1" dirty="0" smtClean="0">
                    <a:solidFill>
                      <a:srgbClr val="C00000"/>
                    </a:solidFill>
                  </a:rPr>
                  <a:t>instantaneously illuminated </a:t>
                </a:r>
                <a:r>
                  <a:rPr lang="en-US" dirty="0" smtClean="0"/>
                  <a:t>by laser spot </a:t>
                </a:r>
              </a:p>
              <a:p>
                <a:pPr marL="342900" indent="-342900">
                  <a:buAutoNum type="arabicParenR"/>
                </a:pPr>
                <a:r>
                  <a:rPr lang="en-US" dirty="0"/>
                  <a:t> </a:t>
                </a:r>
                <a:r>
                  <a:rPr lang="en-US" dirty="0" smtClean="0"/>
                  <a:t>                  8.6 </a:t>
                </a:r>
                <a:r>
                  <a:rPr lang="el-GR" dirty="0"/>
                  <a:t>μ</a:t>
                </a:r>
                <a:r>
                  <a:rPr lang="en-US" dirty="0" smtClean="0"/>
                  <a:t>m</a:t>
                </a:r>
                <a:r>
                  <a:rPr lang="en-US" baseline="30000" dirty="0" smtClean="0"/>
                  <a:t>2</a:t>
                </a:r>
              </a:p>
              <a:p>
                <a:pPr marL="342900" indent="-342900">
                  <a:buAutoNum type="arabicParenR"/>
                </a:pPr>
                <a:r>
                  <a:rPr lang="en-US" i="1" dirty="0" smtClean="0">
                    <a:solidFill>
                      <a:srgbClr val="C00000"/>
                    </a:solidFill>
                  </a:rPr>
                  <a:t>Total illuminated</a:t>
                </a:r>
                <a:r>
                  <a:rPr lang="en-US" dirty="0" smtClean="0">
                    <a:solidFill>
                      <a:srgbClr val="C00000"/>
                    </a:solidFill>
                  </a:rPr>
                  <a:t> </a:t>
                </a:r>
                <a:r>
                  <a:rPr lang="en-US" dirty="0" smtClean="0"/>
                  <a:t>over vibrations</a:t>
                </a:r>
              </a:p>
              <a:p>
                <a:pPr marL="342900" indent="-342900">
                  <a:buFontTx/>
                  <a:buAutoNum type="arabicParenR"/>
                </a:pPr>
                <a:r>
                  <a:rPr lang="en-US" dirty="0"/>
                  <a:t> </a:t>
                </a:r>
                <a:r>
                  <a:rPr lang="en-US" dirty="0" smtClean="0"/>
                  <a:t>                  40 </a:t>
                </a:r>
                <a:r>
                  <a:rPr lang="el-GR" dirty="0"/>
                  <a:t>μ</a:t>
                </a:r>
                <a:r>
                  <a:rPr lang="en-US" dirty="0"/>
                  <a:t>m</a:t>
                </a:r>
                <a:r>
                  <a:rPr lang="en-US" baseline="30000" dirty="0"/>
                  <a:t>2</a:t>
                </a:r>
              </a:p>
              <a:p>
                <a:pPr marL="342900" indent="-342900">
                  <a:buAutoNum type="arabicParenR"/>
                </a:pPr>
                <a:endParaRPr lang="en-US" dirty="0"/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5418982" y="4355068"/>
                <a:ext cx="372218" cy="92333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endParaRPr lang="en-US" dirty="0" smtClean="0"/>
              </a:p>
              <a:p>
                <a:r>
                  <a:rPr lang="en-US" dirty="0" smtClean="0"/>
                  <a:t>2)</a:t>
                </a:r>
              </a:p>
              <a:p>
                <a:endParaRPr lang="en-US" dirty="0"/>
              </a:p>
            </p:txBody>
          </p:sp>
        </p:grpSp>
        <p:sp>
          <p:nvSpPr>
            <p:cNvPr id="42" name="Right Arrow 41"/>
            <p:cNvSpPr/>
            <p:nvPr/>
          </p:nvSpPr>
          <p:spPr>
            <a:xfrm>
              <a:off x="6479209" y="4514713"/>
              <a:ext cx="228600" cy="10885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ight Arrow 42"/>
            <p:cNvSpPr/>
            <p:nvPr/>
          </p:nvSpPr>
          <p:spPr>
            <a:xfrm>
              <a:off x="6479209" y="5045529"/>
              <a:ext cx="228600" cy="10885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5" name="Rectangle 44"/>
          <p:cNvSpPr/>
          <p:nvPr/>
        </p:nvSpPr>
        <p:spPr>
          <a:xfrm>
            <a:off x="457200" y="3505200"/>
            <a:ext cx="8686800" cy="3352800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Slide Number Placeholder 4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370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5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1" y="1962321"/>
            <a:ext cx="4952999" cy="405747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17425" y="-36731"/>
            <a:ext cx="8258544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dirty="0" smtClean="0">
                <a:solidFill>
                  <a:srgbClr val="0070C0"/>
                </a:solidFill>
              </a:rPr>
              <a:t>Neutrino Oscillation:  neutrinos have mass!</a:t>
            </a:r>
            <a:endParaRPr lang="en-US" sz="3600" dirty="0">
              <a:solidFill>
                <a:srgbClr val="0070C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701764" y="533400"/>
            <a:ext cx="1917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(2015 Nobel prize)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37280" y="4013537"/>
            <a:ext cx="364892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Oscillation </a:t>
            </a:r>
            <a:r>
              <a:rPr lang="en-US" sz="2000" dirty="0" smtClean="0"/>
              <a:t>experiments have measured difference between squares of neutrino masses:</a:t>
            </a:r>
            <a:endParaRPr lang="en-US" sz="2000" dirty="0"/>
          </a:p>
        </p:txBody>
      </p:sp>
      <p:sp>
        <p:nvSpPr>
          <p:cNvPr id="9" name="TextBox 8"/>
          <p:cNvSpPr txBox="1"/>
          <p:nvPr/>
        </p:nvSpPr>
        <p:spPr>
          <a:xfrm>
            <a:off x="4604222" y="1611868"/>
            <a:ext cx="3930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Two possible neutrino mass hierarchies:</a:t>
            </a: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3200400" y="5562600"/>
            <a:ext cx="1600200" cy="0"/>
          </a:xfrm>
          <a:prstGeom prst="straightConnector1">
            <a:avLst/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504069" y="5083314"/>
            <a:ext cx="23338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C00000"/>
                </a:solidFill>
              </a:rPr>
              <a:t>Absolute mass scale yet unknown</a:t>
            </a:r>
            <a:endParaRPr lang="en-US" sz="2000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237280" y="1600200"/>
                <a:ext cx="3953720" cy="175432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 smtClean="0">
                    <a:solidFill>
                      <a:srgbClr val="C00000"/>
                    </a:solidFill>
                  </a:rPr>
                  <a:t>Neutrinos interact as flavor states: </a:t>
                </a:r>
                <a:r>
                  <a:rPr lang="en-US" sz="2400" dirty="0">
                    <a:solidFill>
                      <a:srgbClr val="C00000"/>
                    </a:solidFill>
                  </a:rPr>
                  <a:t>|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sz="2400" i="1">
                            <a:solidFill>
                              <a:srgbClr val="C00000"/>
                            </a:solidFill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el-GR" sz="2400" i="1">
                            <a:solidFill>
                              <a:srgbClr val="C00000"/>
                            </a:solidFill>
                            <a:latin typeface="Cambria Math"/>
                            <a:ea typeface="Cambria Math"/>
                          </a:rPr>
                          <m:t>𝜈</m:t>
                        </m:r>
                        <m:r>
                          <a:rPr lang="en-US" sz="2400" i="1" baseline="-25000">
                            <a:solidFill>
                              <a:srgbClr val="C00000"/>
                            </a:solidFill>
                            <a:latin typeface="Cambria Math"/>
                            <a:ea typeface="Cambria Math"/>
                          </a:rPr>
                          <m:t>𝑒</m:t>
                        </m:r>
                      </m:e>
                    </m:d>
                  </m:oMath>
                </a14:m>
                <a:r>
                  <a:rPr lang="en-US" sz="2400" i="1" dirty="0" smtClean="0">
                    <a:solidFill>
                      <a:srgbClr val="C00000"/>
                    </a:solidFill>
                  </a:rPr>
                  <a:t>,</a:t>
                </a:r>
                <a:r>
                  <a:rPr lang="en-US" sz="2400" dirty="0">
                    <a:solidFill>
                      <a:srgbClr val="C00000"/>
                    </a:solidFill>
                  </a:rPr>
                  <a:t>|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sz="2400" i="1">
                            <a:solidFill>
                              <a:srgbClr val="C00000"/>
                            </a:solidFill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el-GR" sz="2400" i="1">
                            <a:solidFill>
                              <a:srgbClr val="C00000"/>
                            </a:solidFill>
                            <a:latin typeface="Cambria Math"/>
                            <a:ea typeface="Cambria Math"/>
                          </a:rPr>
                          <m:t>𝜈</m:t>
                        </m:r>
                        <m:r>
                          <m:rPr>
                            <m:sty m:val="p"/>
                          </m:rPr>
                          <a:rPr lang="el-GR" sz="2400" i="1" baseline="-25000">
                            <a:solidFill>
                              <a:srgbClr val="C00000"/>
                            </a:solidFill>
                            <a:latin typeface="Cambria Math"/>
                            <a:ea typeface="Cambria Math"/>
                          </a:rPr>
                          <m:t>μ</m:t>
                        </m:r>
                      </m:e>
                    </m:d>
                  </m:oMath>
                </a14:m>
                <a:r>
                  <a:rPr lang="en-US" sz="2400" dirty="0" smtClean="0">
                    <a:solidFill>
                      <a:srgbClr val="C00000"/>
                    </a:solidFill>
                  </a:rPr>
                  <a:t>,</a:t>
                </a:r>
                <a:r>
                  <a:rPr lang="en-US" sz="2400" dirty="0">
                    <a:solidFill>
                      <a:srgbClr val="C00000"/>
                    </a:solidFill>
                  </a:rPr>
                  <a:t>|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sz="2400" i="1">
                            <a:solidFill>
                              <a:srgbClr val="C00000"/>
                            </a:solidFill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el-GR" sz="2400" i="1">
                            <a:solidFill>
                              <a:srgbClr val="C00000"/>
                            </a:solidFill>
                            <a:latin typeface="Cambria Math"/>
                            <a:ea typeface="Cambria Math"/>
                          </a:rPr>
                          <m:t>𝜈</m:t>
                        </m:r>
                        <m:r>
                          <m:rPr>
                            <m:sty m:val="p"/>
                          </m:rPr>
                          <a:rPr lang="el-GR" sz="2400" i="1" baseline="-25000">
                            <a:solidFill>
                              <a:srgbClr val="C00000"/>
                            </a:solidFill>
                            <a:latin typeface="Cambria Math"/>
                            <a:ea typeface="Cambria Math"/>
                          </a:rPr>
                          <m:t>τ</m:t>
                        </m:r>
                      </m:e>
                    </m:d>
                  </m:oMath>
                </a14:m>
                <a:r>
                  <a:rPr lang="en-US" sz="2400" dirty="0" smtClean="0">
                    <a:solidFill>
                      <a:srgbClr val="C00000"/>
                    </a:solidFill>
                  </a:rPr>
                  <a:t>.</a:t>
                </a:r>
              </a:p>
              <a:p>
                <a:pPr algn="ctr"/>
                <a:r>
                  <a:rPr lang="en-US" sz="2000" dirty="0" smtClean="0"/>
                  <a:t>which are different from stationary mass states:</a:t>
                </a:r>
              </a:p>
              <a:p>
                <a:pPr algn="ctr"/>
                <a:r>
                  <a:rPr lang="en-US" sz="2400" dirty="0"/>
                  <a:t>|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sz="2400" i="1"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el-GR" sz="2400" i="1">
                            <a:latin typeface="Cambria Math"/>
                            <a:ea typeface="Cambria Math"/>
                          </a:rPr>
                          <m:t>𝜈</m:t>
                        </m:r>
                        <m:r>
                          <a:rPr lang="en-US" sz="2400" b="0" i="1" baseline="-25000" smtClean="0">
                            <a:latin typeface="Cambria Math"/>
                            <a:ea typeface="Cambria Math"/>
                          </a:rPr>
                          <m:t>1</m:t>
                        </m:r>
                      </m:e>
                    </m:d>
                  </m:oMath>
                </a14:m>
                <a:r>
                  <a:rPr lang="en-US" sz="2400" i="1" dirty="0"/>
                  <a:t>,</a:t>
                </a:r>
                <a:r>
                  <a:rPr lang="en-US" sz="2400" dirty="0"/>
                  <a:t>|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sz="2400" i="1"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el-GR" sz="2400" i="1">
                            <a:latin typeface="Cambria Math"/>
                            <a:ea typeface="Cambria Math"/>
                          </a:rPr>
                          <m:t>𝜈</m:t>
                        </m:r>
                        <m:r>
                          <a:rPr lang="en-US" sz="2400" b="0" i="1" baseline="-25000" smtClean="0">
                            <a:latin typeface="Cambria Math"/>
                            <a:ea typeface="Cambria Math"/>
                          </a:rPr>
                          <m:t>2</m:t>
                        </m:r>
                      </m:e>
                    </m:d>
                  </m:oMath>
                </a14:m>
                <a:r>
                  <a:rPr lang="en-US" sz="2400" dirty="0"/>
                  <a:t>,|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sz="2400" i="1"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el-GR" sz="2400" i="1">
                            <a:latin typeface="Cambria Math"/>
                            <a:ea typeface="Cambria Math"/>
                          </a:rPr>
                          <m:t>𝜈</m:t>
                        </m:r>
                        <m:r>
                          <a:rPr lang="en-US" sz="2400" b="0" i="1" baseline="-25000" smtClean="0">
                            <a:latin typeface="Cambria Math"/>
                            <a:ea typeface="Cambria Math"/>
                          </a:rPr>
                          <m:t>3</m:t>
                        </m:r>
                      </m:e>
                    </m:d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280" y="1600200"/>
                <a:ext cx="3953720" cy="1754326"/>
              </a:xfrm>
              <a:prstGeom prst="rect">
                <a:avLst/>
              </a:prstGeom>
              <a:blipFill rotWithShape="1">
                <a:blip r:embed="rId3"/>
                <a:stretch>
                  <a:fillRect t="-17073" r="-770" b="-508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2554101" y="838200"/>
                <a:ext cx="400340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smtClean="0">
                    <a:solidFill>
                      <a:srgbClr val="0070C0"/>
                    </a:solidFill>
                  </a:rPr>
                  <a:t>Oscillation in time between </a:t>
                </a:r>
                <a14:m>
                  <m:oMath xmlns:m="http://schemas.openxmlformats.org/officeDocument/2006/math">
                    <m:r>
                      <a:rPr lang="el-GR" sz="2000" i="1" smtClean="0">
                        <a:solidFill>
                          <a:srgbClr val="0070C0"/>
                        </a:solidFill>
                        <a:latin typeface="Cambria Math"/>
                        <a:ea typeface="Cambria Math"/>
                      </a:rPr>
                      <m:t>𝜈</m:t>
                    </m:r>
                    <m:r>
                      <a:rPr lang="en-US" sz="2000" i="1" baseline="-25000">
                        <a:solidFill>
                          <a:srgbClr val="0070C0"/>
                        </a:solidFill>
                        <a:latin typeface="Cambria Math"/>
                        <a:ea typeface="Cambria Math"/>
                      </a:rPr>
                      <m:t>𝑒</m:t>
                    </m:r>
                  </m:oMath>
                </a14:m>
                <a:r>
                  <a:rPr lang="en-US" sz="2000" dirty="0" smtClean="0">
                    <a:solidFill>
                      <a:srgbClr val="0070C0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l-GR" sz="2000" i="1">
                        <a:solidFill>
                          <a:srgbClr val="0070C0"/>
                        </a:solidFill>
                        <a:latin typeface="Cambria Math"/>
                        <a:ea typeface="Cambria Math"/>
                      </a:rPr>
                      <m:t>𝜈</m:t>
                    </m:r>
                    <m:r>
                      <a:rPr lang="en-US" sz="2000" i="1" baseline="-25000" smtClean="0">
                        <a:solidFill>
                          <a:srgbClr val="0070C0"/>
                        </a:solidFill>
                        <a:latin typeface="Cambria Math"/>
                        <a:ea typeface="Cambria Math"/>
                      </a:rPr>
                      <m:t>µ</m:t>
                    </m:r>
                  </m:oMath>
                </a14:m>
                <a:r>
                  <a:rPr lang="en-US" sz="2000" dirty="0" smtClean="0">
                    <a:solidFill>
                      <a:srgbClr val="0070C0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l-GR" sz="2000" i="1">
                        <a:solidFill>
                          <a:srgbClr val="0070C0"/>
                        </a:solidFill>
                        <a:latin typeface="Cambria Math"/>
                        <a:ea typeface="Cambria Math"/>
                      </a:rPr>
                      <m:t>𝜈</m:t>
                    </m:r>
                    <m:r>
                      <a:rPr lang="en-US" sz="2000" i="1" baseline="-25000" smtClean="0">
                        <a:solidFill>
                          <a:srgbClr val="0070C0"/>
                        </a:solidFill>
                        <a:latin typeface="Cambria Math"/>
                        <a:ea typeface="Cambria Math"/>
                      </a:rPr>
                      <m:t>𝜏</m:t>
                    </m:r>
                  </m:oMath>
                </a14:m>
                <a:endParaRPr lang="en-US" sz="20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4101" y="838200"/>
                <a:ext cx="4003404" cy="400110"/>
              </a:xfrm>
              <a:prstGeom prst="rect">
                <a:avLst/>
              </a:prstGeom>
              <a:blipFill rotWithShape="1">
                <a:blip r:embed="rId4"/>
                <a:stretch>
                  <a:fillRect l="-1674" t="-7692" b="-26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/>
          <p:cNvGrpSpPr/>
          <p:nvPr/>
        </p:nvGrpSpPr>
        <p:grpSpPr>
          <a:xfrm>
            <a:off x="262093" y="3581400"/>
            <a:ext cx="3319307" cy="369332"/>
            <a:chOff x="237280" y="3733800"/>
            <a:chExt cx="3319307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237280" y="3733800"/>
              <a:ext cx="33193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smtClean="0">
                  <a:solidFill>
                    <a:srgbClr val="0070C0"/>
                  </a:solidFill>
                </a:rPr>
                <a:t>Different masses          oscillations</a:t>
              </a:r>
              <a:endParaRPr lang="en-US" i="1" dirty="0">
                <a:solidFill>
                  <a:srgbClr val="0070C0"/>
                </a:solidFill>
              </a:endParaRPr>
            </a:p>
          </p:txBody>
        </p:sp>
        <p:sp>
          <p:nvSpPr>
            <p:cNvPr id="8" name="Right Arrow 7"/>
            <p:cNvSpPr/>
            <p:nvPr/>
          </p:nvSpPr>
          <p:spPr>
            <a:xfrm>
              <a:off x="2068335" y="3855537"/>
              <a:ext cx="220775" cy="13552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69208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/>
          <p:cNvGrpSpPr/>
          <p:nvPr/>
        </p:nvGrpSpPr>
        <p:grpSpPr>
          <a:xfrm>
            <a:off x="2616180" y="4964434"/>
            <a:ext cx="2895420" cy="1922543"/>
            <a:chOff x="4056111" y="4962945"/>
            <a:chExt cx="2895420" cy="1922543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08" b="7379"/>
            <a:stretch/>
          </p:blipFill>
          <p:spPr>
            <a:xfrm>
              <a:off x="4364969" y="4962945"/>
              <a:ext cx="2586562" cy="1671622"/>
            </a:xfrm>
            <a:prstGeom prst="rect">
              <a:avLst/>
            </a:prstGeom>
          </p:spPr>
        </p:pic>
        <p:sp>
          <p:nvSpPr>
            <p:cNvPr id="25" name="TextBox 24"/>
            <p:cNvSpPr txBox="1"/>
            <p:nvPr/>
          </p:nvSpPr>
          <p:spPr>
            <a:xfrm>
              <a:off x="5557007" y="6516156"/>
              <a:ext cx="4956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l-GR" dirty="0" smtClean="0"/>
                <a:t>μ</a:t>
              </a:r>
              <a:r>
                <a:rPr lang="en-US" dirty="0" smtClean="0"/>
                <a:t>m</a:t>
              </a:r>
              <a:endParaRPr lang="en-US" dirty="0"/>
            </a:p>
          </p:txBody>
        </p:sp>
        <p:sp>
          <p:nvSpPr>
            <p:cNvPr id="26" name="TextBox 25"/>
            <p:cNvSpPr txBox="1"/>
            <p:nvPr/>
          </p:nvSpPr>
          <p:spPr>
            <a:xfrm rot="16200000">
              <a:off x="3992952" y="5607797"/>
              <a:ext cx="4956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l-GR" dirty="0" smtClean="0"/>
                <a:t>μ</a:t>
              </a:r>
              <a:r>
                <a:rPr lang="en-US" dirty="0" smtClean="0"/>
                <a:t>m</a:t>
              </a:r>
              <a:endParaRPr lang="en-US" dirty="0"/>
            </a:p>
          </p:txBody>
        </p:sp>
      </p:grpSp>
      <p:sp>
        <p:nvSpPr>
          <p:cNvPr id="35" name="Down Arrow 34"/>
          <p:cNvSpPr/>
          <p:nvPr/>
        </p:nvSpPr>
        <p:spPr>
          <a:xfrm>
            <a:off x="4862678" y="4521917"/>
            <a:ext cx="161814" cy="523612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4437678" y="4614446"/>
            <a:ext cx="10118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/>
              <a:t>vibrations</a:t>
            </a:r>
            <a:endParaRPr lang="en-US" sz="1600" i="1" dirty="0"/>
          </a:p>
        </p:txBody>
      </p:sp>
      <p:sp>
        <p:nvSpPr>
          <p:cNvPr id="23" name="Rectangle 22"/>
          <p:cNvSpPr/>
          <p:nvPr/>
        </p:nvSpPr>
        <p:spPr>
          <a:xfrm>
            <a:off x="1447800" y="2802270"/>
            <a:ext cx="5954043" cy="4491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581325" y="76200"/>
            <a:ext cx="59618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70C0"/>
                </a:solidFill>
              </a:rPr>
              <a:t>Calculating # Ba atoms in focused laser region</a:t>
            </a:r>
            <a:endParaRPr lang="en-US" sz="2400" dirty="0">
              <a:solidFill>
                <a:srgbClr val="0070C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35674" y="2728169"/>
            <a:ext cx="57554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#atoms  ≤  #ions  =  </a:t>
            </a:r>
            <a:r>
              <a:rPr lang="en-US" sz="2800" dirty="0" smtClean="0">
                <a:solidFill>
                  <a:srgbClr val="FF0000"/>
                </a:solidFill>
              </a:rPr>
              <a:t>[</a:t>
            </a:r>
            <a:r>
              <a:rPr lang="en-US" dirty="0" smtClean="0">
                <a:solidFill>
                  <a:srgbClr val="FF0000"/>
                </a:solidFill>
              </a:rPr>
              <a:t>charge/(1.6×10</a:t>
            </a:r>
            <a:r>
              <a:rPr lang="en-US" baseline="30000" dirty="0" smtClean="0">
                <a:solidFill>
                  <a:srgbClr val="FF0000"/>
                </a:solidFill>
              </a:rPr>
              <a:t>-19</a:t>
            </a:r>
            <a:r>
              <a:rPr lang="en-US" dirty="0" smtClean="0">
                <a:solidFill>
                  <a:srgbClr val="FF0000"/>
                </a:solidFill>
              </a:rPr>
              <a:t> C)</a:t>
            </a:r>
            <a:r>
              <a:rPr lang="en-US" sz="2800" dirty="0" smtClean="0">
                <a:solidFill>
                  <a:srgbClr val="FF0000"/>
                </a:solidFill>
              </a:rPr>
              <a:t>]</a:t>
            </a:r>
            <a:r>
              <a:rPr lang="en-US" dirty="0" smtClean="0">
                <a:solidFill>
                  <a:srgbClr val="FF0000"/>
                </a:solidFill>
              </a:rPr>
              <a:t>/m</a:t>
            </a:r>
            <a:r>
              <a:rPr lang="en-US" baseline="30000" dirty="0" smtClean="0">
                <a:solidFill>
                  <a:srgbClr val="FF0000"/>
                </a:solidFill>
              </a:rPr>
              <a:t>2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× </a:t>
            </a:r>
            <a:r>
              <a:rPr lang="en-US" dirty="0" smtClean="0">
                <a:solidFill>
                  <a:srgbClr val="0000FF"/>
                </a:solidFill>
              </a:rPr>
              <a:t>Laser Area</a:t>
            </a:r>
            <a:endParaRPr lang="en-US" dirty="0">
              <a:solidFill>
                <a:srgbClr val="0000FF"/>
              </a:solidFill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2467189" y="2272648"/>
            <a:ext cx="0" cy="661442"/>
          </a:xfrm>
          <a:prstGeom prst="straightConnector1">
            <a:avLst/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397465" y="1626316"/>
            <a:ext cx="228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Due to unknown neutralization fraction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75984" y="2445090"/>
            <a:ext cx="2291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rgbClr val="0070C0"/>
                </a:solidFill>
              </a:rPr>
              <a:t>Per pulse of ion beam:</a:t>
            </a:r>
            <a:endParaRPr lang="en-US" i="1" dirty="0">
              <a:solidFill>
                <a:srgbClr val="0070C0"/>
              </a:solidFill>
            </a:endParaRPr>
          </a:p>
        </p:txBody>
      </p:sp>
      <p:sp>
        <p:nvSpPr>
          <p:cNvPr id="14" name="Left Brace 13"/>
          <p:cNvSpPr/>
          <p:nvPr/>
        </p:nvSpPr>
        <p:spPr>
          <a:xfrm rot="5400000">
            <a:off x="4570917" y="1505788"/>
            <a:ext cx="211470" cy="2381494"/>
          </a:xfrm>
          <a:prstGeom prst="leftBrac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4063890" y="1626317"/>
            <a:ext cx="21892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From calibrated Faraday signal</a:t>
            </a:r>
            <a:endParaRPr lang="en-US" dirty="0"/>
          </a:p>
        </p:txBody>
      </p:sp>
      <p:grpSp>
        <p:nvGrpSpPr>
          <p:cNvPr id="29" name="Group 28"/>
          <p:cNvGrpSpPr/>
          <p:nvPr/>
        </p:nvGrpSpPr>
        <p:grpSpPr>
          <a:xfrm>
            <a:off x="5911620" y="572120"/>
            <a:ext cx="1855022" cy="2057636"/>
            <a:chOff x="2362200" y="572120"/>
            <a:chExt cx="1855022" cy="2057636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62200" y="838701"/>
              <a:ext cx="1855022" cy="1791055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2659574" y="572120"/>
              <a:ext cx="13965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Ba</a:t>
              </a:r>
              <a:r>
                <a:rPr lang="en-US" sz="1600" baseline="30000" dirty="0" smtClean="0"/>
                <a:t>+</a:t>
              </a:r>
              <a:r>
                <a:rPr lang="en-US" sz="1600" dirty="0" smtClean="0"/>
                <a:t> ion pulses:</a:t>
              </a:r>
              <a:endParaRPr lang="en-US" sz="1600" dirty="0"/>
            </a:p>
          </p:txBody>
        </p:sp>
      </p:grpSp>
      <p:sp>
        <p:nvSpPr>
          <p:cNvPr id="17" name="Left Brace 16"/>
          <p:cNvSpPr/>
          <p:nvPr/>
        </p:nvSpPr>
        <p:spPr>
          <a:xfrm rot="16200000">
            <a:off x="6487774" y="2830171"/>
            <a:ext cx="211470" cy="986188"/>
          </a:xfrm>
          <a:prstGeom prst="leftBrace">
            <a:avLst/>
          </a:prstGeom>
          <a:ln w="127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68" t="30903" r="34295" b="28176"/>
          <a:stretch/>
        </p:blipFill>
        <p:spPr>
          <a:xfrm>
            <a:off x="4562237" y="3733800"/>
            <a:ext cx="762699" cy="771788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1716009" y="3788875"/>
            <a:ext cx="29281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Simulated laser spot of radii w</a:t>
            </a:r>
            <a:r>
              <a:rPr lang="en-US" baseline="-25000" dirty="0" smtClean="0"/>
              <a:t>x</a:t>
            </a:r>
            <a:r>
              <a:rPr lang="en-US" dirty="0" smtClean="0"/>
              <a:t> × w</a:t>
            </a:r>
            <a:r>
              <a:rPr lang="en-US" baseline="-25000" dirty="0" smtClean="0"/>
              <a:t>y</a:t>
            </a:r>
            <a:r>
              <a:rPr lang="en-US" dirty="0" smtClean="0"/>
              <a:t> = 2.06</a:t>
            </a:r>
            <a:r>
              <a:rPr lang="el-GR" dirty="0" smtClean="0"/>
              <a:t>μ</a:t>
            </a:r>
            <a:r>
              <a:rPr lang="en-US" dirty="0" smtClean="0"/>
              <a:t>m × 2.66</a:t>
            </a:r>
            <a:r>
              <a:rPr lang="el-GR" dirty="0"/>
              <a:t> μ</a:t>
            </a:r>
            <a:r>
              <a:rPr lang="en-US" dirty="0" smtClean="0"/>
              <a:t>m:</a:t>
            </a:r>
            <a:endParaRPr lang="en-US" dirty="0"/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4673157" y="1447800"/>
            <a:ext cx="2337243" cy="1095703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631174" y="5332287"/>
            <a:ext cx="21696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Laser spot size overlain on cryostat vibration data:</a:t>
            </a:r>
            <a:endParaRPr lang="en-US" dirty="0"/>
          </a:p>
        </p:txBody>
      </p:sp>
      <p:grpSp>
        <p:nvGrpSpPr>
          <p:cNvPr id="44" name="Group 43"/>
          <p:cNvGrpSpPr/>
          <p:nvPr/>
        </p:nvGrpSpPr>
        <p:grpSpPr>
          <a:xfrm>
            <a:off x="5396541" y="3988475"/>
            <a:ext cx="3671259" cy="2031325"/>
            <a:chOff x="5396541" y="3549134"/>
            <a:chExt cx="3671259" cy="2031325"/>
          </a:xfrm>
        </p:grpSpPr>
        <p:grpSp>
          <p:nvGrpSpPr>
            <p:cNvPr id="41" name="Group 40"/>
            <p:cNvGrpSpPr/>
            <p:nvPr/>
          </p:nvGrpSpPr>
          <p:grpSpPr>
            <a:xfrm>
              <a:off x="5396541" y="3549134"/>
              <a:ext cx="3671259" cy="2031325"/>
              <a:chOff x="5396541" y="3549134"/>
              <a:chExt cx="3671259" cy="2031325"/>
            </a:xfrm>
          </p:grpSpPr>
          <p:sp>
            <p:nvSpPr>
              <p:cNvPr id="39" name="TextBox 38"/>
              <p:cNvSpPr txBox="1"/>
              <p:nvPr/>
            </p:nvSpPr>
            <p:spPr>
              <a:xfrm>
                <a:off x="5396541" y="3549134"/>
                <a:ext cx="3671259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Two definitions for number of atoms:</a:t>
                </a:r>
              </a:p>
              <a:p>
                <a:pPr marL="342900" indent="-342900">
                  <a:buAutoNum type="arabicParenR"/>
                </a:pPr>
                <a:r>
                  <a:rPr lang="en-US" dirty="0" smtClean="0"/>
                  <a:t>Those </a:t>
                </a:r>
                <a:r>
                  <a:rPr lang="en-US" i="1" dirty="0" smtClean="0">
                    <a:solidFill>
                      <a:srgbClr val="C00000"/>
                    </a:solidFill>
                  </a:rPr>
                  <a:t>instantaneously illuminated </a:t>
                </a:r>
                <a:r>
                  <a:rPr lang="en-US" dirty="0" smtClean="0"/>
                  <a:t>by laser spot </a:t>
                </a:r>
              </a:p>
              <a:p>
                <a:pPr marL="342900" indent="-342900">
                  <a:buAutoNum type="arabicParenR"/>
                </a:pPr>
                <a:r>
                  <a:rPr lang="en-US" dirty="0"/>
                  <a:t> </a:t>
                </a:r>
                <a:r>
                  <a:rPr lang="en-US" dirty="0" smtClean="0"/>
                  <a:t>                  8.6 </a:t>
                </a:r>
                <a:r>
                  <a:rPr lang="el-GR" dirty="0"/>
                  <a:t>μ</a:t>
                </a:r>
                <a:r>
                  <a:rPr lang="en-US" dirty="0" smtClean="0"/>
                  <a:t>m</a:t>
                </a:r>
                <a:r>
                  <a:rPr lang="en-US" baseline="30000" dirty="0" smtClean="0"/>
                  <a:t>2</a:t>
                </a:r>
              </a:p>
              <a:p>
                <a:pPr marL="342900" indent="-342900">
                  <a:buAutoNum type="arabicParenR"/>
                </a:pPr>
                <a:r>
                  <a:rPr lang="en-US" i="1" dirty="0" smtClean="0">
                    <a:solidFill>
                      <a:srgbClr val="C00000"/>
                    </a:solidFill>
                  </a:rPr>
                  <a:t>Total illuminated</a:t>
                </a:r>
                <a:r>
                  <a:rPr lang="en-US" dirty="0" smtClean="0">
                    <a:solidFill>
                      <a:srgbClr val="C00000"/>
                    </a:solidFill>
                  </a:rPr>
                  <a:t> </a:t>
                </a:r>
                <a:r>
                  <a:rPr lang="en-US" dirty="0" smtClean="0"/>
                  <a:t>over vibrations</a:t>
                </a:r>
              </a:p>
              <a:p>
                <a:pPr marL="342900" indent="-342900">
                  <a:buFontTx/>
                  <a:buAutoNum type="arabicParenR"/>
                </a:pPr>
                <a:r>
                  <a:rPr lang="en-US" dirty="0"/>
                  <a:t> </a:t>
                </a:r>
                <a:r>
                  <a:rPr lang="en-US" dirty="0" smtClean="0"/>
                  <a:t>                  40 </a:t>
                </a:r>
                <a:r>
                  <a:rPr lang="el-GR" dirty="0"/>
                  <a:t>μ</a:t>
                </a:r>
                <a:r>
                  <a:rPr lang="en-US" dirty="0"/>
                  <a:t>m</a:t>
                </a:r>
                <a:r>
                  <a:rPr lang="en-US" baseline="30000" dirty="0"/>
                  <a:t>2</a:t>
                </a:r>
              </a:p>
              <a:p>
                <a:pPr marL="342900" indent="-342900">
                  <a:buAutoNum type="arabicParenR"/>
                </a:pPr>
                <a:endParaRPr lang="en-US" dirty="0"/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5418982" y="4355068"/>
                <a:ext cx="372218" cy="92333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endParaRPr lang="en-US" dirty="0" smtClean="0"/>
              </a:p>
              <a:p>
                <a:r>
                  <a:rPr lang="en-US" dirty="0" smtClean="0"/>
                  <a:t>2)</a:t>
                </a:r>
              </a:p>
              <a:p>
                <a:endParaRPr lang="en-US" dirty="0"/>
              </a:p>
            </p:txBody>
          </p:sp>
        </p:grpSp>
        <p:sp>
          <p:nvSpPr>
            <p:cNvPr id="42" name="Right Arrow 41"/>
            <p:cNvSpPr/>
            <p:nvPr/>
          </p:nvSpPr>
          <p:spPr>
            <a:xfrm>
              <a:off x="6479209" y="4514713"/>
              <a:ext cx="228600" cy="10885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ight Arrow 42"/>
            <p:cNvSpPr/>
            <p:nvPr/>
          </p:nvSpPr>
          <p:spPr>
            <a:xfrm>
              <a:off x="6479209" y="5045529"/>
              <a:ext cx="228600" cy="10885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5" name="Rectangle 44"/>
          <p:cNvSpPr/>
          <p:nvPr/>
        </p:nvSpPr>
        <p:spPr>
          <a:xfrm>
            <a:off x="457200" y="3505200"/>
            <a:ext cx="8686800" cy="3352800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5257801" y="4191000"/>
            <a:ext cx="3124200" cy="990600"/>
          </a:xfrm>
          <a:prstGeom prst="ellipse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45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57"/>
          <a:stretch/>
        </p:blipFill>
        <p:spPr>
          <a:xfrm>
            <a:off x="3344815" y="1647723"/>
            <a:ext cx="2601315" cy="490547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656394" y="572457"/>
            <a:ext cx="58112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Backgrounds become important at high laser intensity</a:t>
            </a:r>
            <a:endParaRPr lang="en-US" sz="2000" dirty="0"/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3030524" y="3276601"/>
            <a:ext cx="1614948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21"/>
          <p:cNvSpPr txBox="1">
            <a:spLocks/>
          </p:cNvSpPr>
          <p:nvPr/>
        </p:nvSpPr>
        <p:spPr>
          <a:xfrm>
            <a:off x="457200" y="5139448"/>
            <a:ext cx="2721425" cy="118515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smtClean="0"/>
              <a:t>Minimized by high-purity windows</a:t>
            </a:r>
          </a:p>
          <a:p>
            <a:r>
              <a:rPr lang="en-US" sz="1800" dirty="0" smtClean="0"/>
              <a:t>Only low tail is passed by filter</a:t>
            </a:r>
            <a:endParaRPr lang="en-US" sz="1800" dirty="0"/>
          </a:p>
        </p:txBody>
      </p:sp>
      <p:grpSp>
        <p:nvGrpSpPr>
          <p:cNvPr id="27" name="Group 26"/>
          <p:cNvGrpSpPr/>
          <p:nvPr/>
        </p:nvGrpSpPr>
        <p:grpSpPr>
          <a:xfrm>
            <a:off x="244892" y="2185132"/>
            <a:ext cx="2785632" cy="1978800"/>
            <a:chOff x="6129768" y="2438400"/>
            <a:chExt cx="2785632" cy="197880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29768" y="2438400"/>
              <a:ext cx="2785632" cy="1978800"/>
            </a:xfrm>
            <a:prstGeom prst="rect">
              <a:avLst/>
            </a:prstGeom>
          </p:spPr>
        </p:pic>
        <p:sp>
          <p:nvSpPr>
            <p:cNvPr id="20" name="Rectangle 19"/>
            <p:cNvSpPr/>
            <p:nvPr/>
          </p:nvSpPr>
          <p:spPr>
            <a:xfrm>
              <a:off x="7315200" y="2620861"/>
              <a:ext cx="235782" cy="152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6014609" y="2274333"/>
            <a:ext cx="3065070" cy="2348132"/>
            <a:chOff x="7868417" y="-32377"/>
            <a:chExt cx="3065070" cy="2348132"/>
          </a:xfrm>
        </p:grpSpPr>
        <p:sp>
          <p:nvSpPr>
            <p:cNvPr id="17" name="TextBox 16"/>
            <p:cNvSpPr txBox="1"/>
            <p:nvPr/>
          </p:nvSpPr>
          <p:spPr>
            <a:xfrm>
              <a:off x="7868417" y="-32377"/>
              <a:ext cx="30650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Surface Background Spectrum:</a:t>
              </a:r>
              <a:endParaRPr lang="en-US" dirty="0">
                <a:solidFill>
                  <a:srgbClr val="C00000"/>
                </a:solidFill>
              </a:endParaRPr>
            </a:p>
          </p:txBody>
        </p:sp>
        <p:grpSp>
          <p:nvGrpSpPr>
            <p:cNvPr id="28" name="Group 27"/>
            <p:cNvGrpSpPr/>
            <p:nvPr/>
          </p:nvGrpSpPr>
          <p:grpSpPr>
            <a:xfrm>
              <a:off x="7904657" y="336955"/>
              <a:ext cx="2785632" cy="1978800"/>
              <a:chOff x="304800" y="2438400"/>
              <a:chExt cx="2785632" cy="1978800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4800" y="2438400"/>
                <a:ext cx="2785632" cy="1978800"/>
              </a:xfrm>
              <a:prstGeom prst="rect">
                <a:avLst/>
              </a:prstGeom>
            </p:spPr>
          </p:pic>
          <p:sp>
            <p:nvSpPr>
              <p:cNvPr id="19" name="Rectangle 18"/>
              <p:cNvSpPr/>
              <p:nvPr/>
            </p:nvSpPr>
            <p:spPr>
              <a:xfrm>
                <a:off x="1466257" y="2590800"/>
                <a:ext cx="256305" cy="1999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cxnSp>
        <p:nvCxnSpPr>
          <p:cNvPr id="8" name="Straight Arrow Connector 7"/>
          <p:cNvCxnSpPr/>
          <p:nvPr/>
        </p:nvCxnSpPr>
        <p:spPr>
          <a:xfrm>
            <a:off x="4687323" y="2508250"/>
            <a:ext cx="1363526" cy="487737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4876800" y="4267472"/>
            <a:ext cx="1214077" cy="990329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2754386" y="3201382"/>
            <a:ext cx="0" cy="1038750"/>
          </a:xfrm>
          <a:prstGeom prst="straightConnector1">
            <a:avLst/>
          </a:prstGeom>
          <a:ln w="28575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668324" y="4191001"/>
            <a:ext cx="25907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Broad and sharp emission from Cr</a:t>
            </a:r>
            <a:r>
              <a:rPr lang="en-US" i="1" baseline="30000" dirty="0" smtClean="0"/>
              <a:t>3+</a:t>
            </a:r>
            <a:r>
              <a:rPr lang="en-US" i="1" dirty="0" smtClean="0"/>
              <a:t> impurities in sapphire window</a:t>
            </a:r>
            <a:endParaRPr lang="en-US" i="1" dirty="0"/>
          </a:p>
        </p:txBody>
      </p:sp>
      <p:cxnSp>
        <p:nvCxnSpPr>
          <p:cNvPr id="38" name="Straight Arrow Connector 37"/>
          <p:cNvCxnSpPr/>
          <p:nvPr/>
        </p:nvCxnSpPr>
        <p:spPr>
          <a:xfrm flipV="1">
            <a:off x="1963724" y="3434394"/>
            <a:ext cx="0" cy="805738"/>
          </a:xfrm>
          <a:prstGeom prst="straightConnector1">
            <a:avLst/>
          </a:prstGeom>
          <a:ln w="28575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51184" y="1905001"/>
            <a:ext cx="2909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Sapphire Emission Spectrum: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2295355" y="49237"/>
            <a:ext cx="45529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0070C0"/>
                </a:solidFill>
              </a:rPr>
              <a:t>Imaging 619-nm Fluorescence</a:t>
            </a:r>
          </a:p>
        </p:txBody>
      </p:sp>
      <p:sp>
        <p:nvSpPr>
          <p:cNvPr id="54" name="Rectangle 53"/>
          <p:cNvSpPr/>
          <p:nvPr/>
        </p:nvSpPr>
        <p:spPr>
          <a:xfrm>
            <a:off x="838199" y="2331721"/>
            <a:ext cx="457201" cy="1527048"/>
          </a:xfrm>
          <a:prstGeom prst="rect">
            <a:avLst/>
          </a:prstGeom>
          <a:solidFill>
            <a:srgbClr val="FF0000">
              <a:alpha val="3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6755105" y="2793860"/>
            <a:ext cx="457201" cy="1527048"/>
          </a:xfrm>
          <a:prstGeom prst="rect">
            <a:avLst/>
          </a:prstGeom>
          <a:solidFill>
            <a:srgbClr val="FF0000">
              <a:alpha val="3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/>
          <p:cNvSpPr txBox="1"/>
          <p:nvPr/>
        </p:nvSpPr>
        <p:spPr>
          <a:xfrm>
            <a:off x="541982" y="2286217"/>
            <a:ext cx="10374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C00000"/>
                </a:solidFill>
              </a:rPr>
              <a:t>Band-pass</a:t>
            </a:r>
          </a:p>
          <a:p>
            <a:pPr algn="ctr"/>
            <a:r>
              <a:rPr lang="en-US" sz="1600" dirty="0">
                <a:solidFill>
                  <a:srgbClr val="C00000"/>
                </a:solidFill>
              </a:rPr>
              <a:t>F</a:t>
            </a:r>
            <a:r>
              <a:rPr lang="en-US" sz="1600" dirty="0" smtClean="0">
                <a:solidFill>
                  <a:srgbClr val="C00000"/>
                </a:solidFill>
              </a:rPr>
              <a:t>ilter</a:t>
            </a:r>
            <a:endParaRPr lang="en-US" sz="1600" dirty="0">
              <a:solidFill>
                <a:srgbClr val="C00000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6431148" y="2743201"/>
            <a:ext cx="10374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C00000"/>
                </a:solidFill>
              </a:rPr>
              <a:t>Band-pass</a:t>
            </a:r>
          </a:p>
          <a:p>
            <a:pPr algn="ctr"/>
            <a:r>
              <a:rPr lang="en-US" sz="1600" dirty="0">
                <a:solidFill>
                  <a:srgbClr val="C00000"/>
                </a:solidFill>
              </a:rPr>
              <a:t>F</a:t>
            </a:r>
            <a:r>
              <a:rPr lang="en-US" sz="1600" dirty="0" smtClean="0">
                <a:solidFill>
                  <a:srgbClr val="C00000"/>
                </a:solidFill>
              </a:rPr>
              <a:t>ilter</a:t>
            </a:r>
            <a:endParaRPr lang="en-US" sz="1600" dirty="0">
              <a:solidFill>
                <a:srgbClr val="C00000"/>
              </a:solidFill>
            </a:endParaRPr>
          </a:p>
        </p:txBody>
      </p:sp>
      <p:sp>
        <p:nvSpPr>
          <p:cNvPr id="58" name="Content Placeholder 21"/>
          <p:cNvSpPr txBox="1">
            <a:spLocks/>
          </p:cNvSpPr>
          <p:nvPr/>
        </p:nvSpPr>
        <p:spPr>
          <a:xfrm>
            <a:off x="6023697" y="4765332"/>
            <a:ext cx="3055982" cy="102586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smtClean="0"/>
              <a:t>Dominant background</a:t>
            </a:r>
          </a:p>
          <a:p>
            <a:r>
              <a:rPr lang="en-US" sz="1800" dirty="0" smtClean="0"/>
              <a:t>Bleaches with laser exposure – can be reduced</a:t>
            </a:r>
            <a:endParaRPr lang="en-US" sz="1800" dirty="0"/>
          </a:p>
        </p:txBody>
      </p:sp>
      <p:sp>
        <p:nvSpPr>
          <p:cNvPr id="59" name="TextBox 58"/>
          <p:cNvSpPr txBox="1"/>
          <p:nvPr/>
        </p:nvSpPr>
        <p:spPr>
          <a:xfrm>
            <a:off x="3237450" y="939621"/>
            <a:ext cx="25603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/>
              <a:t>Image w/ 620-nm</a:t>
            </a:r>
          </a:p>
          <a:p>
            <a:pPr algn="ctr"/>
            <a:r>
              <a:rPr lang="en-US" i="1" dirty="0" smtClean="0"/>
              <a:t>band-pass filter:</a:t>
            </a:r>
            <a:endParaRPr lang="en-US" i="1" dirty="0"/>
          </a:p>
        </p:txBody>
      </p:sp>
      <p:sp>
        <p:nvSpPr>
          <p:cNvPr id="60" name="Slide Number Placeholder 5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370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888131" y="10180"/>
            <a:ext cx="55147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/>
              <a:t>Bleaching of the Surface Background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990600"/>
            <a:ext cx="3207721" cy="3121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6200" y="2087140"/>
            <a:ext cx="32172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Surface background counts during pre-bleaching process: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23"/>
          <a:stretch/>
        </p:blipFill>
        <p:spPr>
          <a:xfrm>
            <a:off x="6172200" y="3723620"/>
            <a:ext cx="1337559" cy="282958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23"/>
          <a:stretch/>
        </p:blipFill>
        <p:spPr>
          <a:xfrm>
            <a:off x="1976302" y="3723620"/>
            <a:ext cx="1337559" cy="2829580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V="1">
            <a:off x="2819400" y="1600200"/>
            <a:ext cx="838200" cy="236220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 flipV="1">
            <a:off x="6019801" y="3228320"/>
            <a:ext cx="533399" cy="73408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52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6553200" y="2366834"/>
            <a:ext cx="2257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~1 hour pre-bleaching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2645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53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2367079" y="2667000"/>
            <a:ext cx="426232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Optimal conditions are determined:</a:t>
            </a:r>
          </a:p>
          <a:p>
            <a:r>
              <a:rPr lang="en-US" dirty="0" smtClean="0"/>
              <a:t>1)   Observe 619-nm peak w/ 570 nm laser</a:t>
            </a:r>
          </a:p>
          <a:p>
            <a:pPr marL="342900" indent="-342900">
              <a:buAutoNum type="arabicParenR" startAt="2"/>
            </a:pPr>
            <a:r>
              <a:rPr lang="en-US" dirty="0" smtClean="0"/>
              <a:t>Deposit at ~50 K, observe at 11 K</a:t>
            </a:r>
          </a:p>
          <a:p>
            <a:pPr marL="342900" indent="-342900">
              <a:buAutoNum type="arabicParenR" startAt="2"/>
            </a:pPr>
            <a:r>
              <a:rPr lang="en-US" dirty="0" smtClean="0"/>
              <a:t>Pre-bleach to lower surface background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0653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295355" y="49237"/>
            <a:ext cx="45529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0070C0"/>
                </a:solidFill>
              </a:rPr>
              <a:t>Imaging 619-nm Fluorescence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511" y="1600200"/>
            <a:ext cx="7848600" cy="386775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866711" y="743824"/>
            <a:ext cx="541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Xe-only deposits are observed in between Ba</a:t>
            </a:r>
            <a:r>
              <a:rPr lang="en-US" baseline="30000" dirty="0" smtClean="0"/>
              <a:t>+</a:t>
            </a:r>
            <a:r>
              <a:rPr lang="en-US" dirty="0" smtClean="0"/>
              <a:t> deposits to monitor surface background: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898404" y="5791200"/>
            <a:ext cx="3346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rgbClr val="C00000"/>
                </a:solidFill>
              </a:rPr>
              <a:t>Ba signal is clear over background</a:t>
            </a:r>
            <a:endParaRPr lang="en-US" i="1" dirty="0">
              <a:solidFill>
                <a:srgbClr val="C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209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295355" y="49237"/>
            <a:ext cx="45529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0070C0"/>
                </a:solidFill>
              </a:rPr>
              <a:t>Imaging 619-nm Fluorescence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511" y="1604371"/>
            <a:ext cx="7848600" cy="385941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866711" y="743824"/>
            <a:ext cx="541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Xe-only deposits are observed in between Ba</a:t>
            </a:r>
            <a:r>
              <a:rPr lang="en-US" baseline="30000" dirty="0" smtClean="0"/>
              <a:t>+</a:t>
            </a:r>
            <a:r>
              <a:rPr lang="en-US" dirty="0" smtClean="0"/>
              <a:t> deposits to monitor surface background: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898404" y="5791200"/>
            <a:ext cx="3346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rgbClr val="C00000"/>
                </a:solidFill>
              </a:rPr>
              <a:t>Ba signal is clear over background</a:t>
            </a:r>
            <a:endParaRPr lang="en-US" i="1" dirty="0">
              <a:solidFill>
                <a:srgbClr val="C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965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295355" y="49237"/>
            <a:ext cx="45529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0070C0"/>
                </a:solidFill>
              </a:rPr>
              <a:t>Imaging 619-nm Fluorescence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511" y="1600200"/>
            <a:ext cx="7848600" cy="386775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866711" y="743824"/>
            <a:ext cx="541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Xe-only deposits are observed in between Ba</a:t>
            </a:r>
            <a:r>
              <a:rPr lang="en-US" baseline="30000" dirty="0" smtClean="0"/>
              <a:t>+</a:t>
            </a:r>
            <a:r>
              <a:rPr lang="en-US" dirty="0" smtClean="0"/>
              <a:t> deposits to monitor surface background: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426832" y="5791200"/>
            <a:ext cx="4289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rgbClr val="C00000"/>
                </a:solidFill>
              </a:rPr>
              <a:t>Single-atom signal is distinguishable by eye!</a:t>
            </a:r>
            <a:endParaRPr lang="en-US" i="1" dirty="0">
              <a:solidFill>
                <a:srgbClr val="C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965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344"/>
          <a:stretch/>
        </p:blipFill>
        <p:spPr>
          <a:xfrm>
            <a:off x="76200" y="1261667"/>
            <a:ext cx="5057862" cy="559633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295355" y="49237"/>
            <a:ext cx="45529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0070C0"/>
                </a:solidFill>
              </a:rPr>
              <a:t>Imaging 619-nm Fluorescence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57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638720" y="685800"/>
            <a:ext cx="58582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619-nm signal vs. ions in laser for two different experiments: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2514600" y="1221600"/>
            <a:ext cx="3129424" cy="3045600"/>
            <a:chOff x="2514600" y="1069200"/>
            <a:chExt cx="3129424" cy="304560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4600" y="1069200"/>
              <a:ext cx="3129424" cy="304560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3124200" y="1261667"/>
              <a:ext cx="251073" cy="2623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5567824" y="1221600"/>
            <a:ext cx="3129424" cy="3045600"/>
            <a:chOff x="5567824" y="1069200"/>
            <a:chExt cx="3129424" cy="304560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67824" y="1069200"/>
              <a:ext cx="3129424" cy="3045600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>
              <a:off x="6172200" y="1261667"/>
              <a:ext cx="228600" cy="2623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3150364" y="1030069"/>
            <a:ext cx="2160335" cy="6463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8.6 </a:t>
            </a:r>
            <a:r>
              <a:rPr lang="el-GR" dirty="0" smtClean="0">
                <a:solidFill>
                  <a:srgbClr val="C00000"/>
                </a:solidFill>
              </a:rPr>
              <a:t>μ</a:t>
            </a:r>
            <a:r>
              <a:rPr lang="en-US" dirty="0" smtClean="0">
                <a:solidFill>
                  <a:srgbClr val="C00000"/>
                </a:solidFill>
              </a:rPr>
              <a:t>m</a:t>
            </a:r>
            <a:r>
              <a:rPr lang="en-US" baseline="30000" dirty="0" smtClean="0">
                <a:solidFill>
                  <a:srgbClr val="C00000"/>
                </a:solidFill>
              </a:rPr>
              <a:t>2</a:t>
            </a:r>
            <a:r>
              <a:rPr lang="en-US" dirty="0" smtClean="0">
                <a:solidFill>
                  <a:srgbClr val="C00000"/>
                </a:solidFill>
              </a:rPr>
              <a:t> Laser Region</a:t>
            </a:r>
          </a:p>
          <a:p>
            <a:r>
              <a:rPr lang="en-US" dirty="0" smtClean="0">
                <a:solidFill>
                  <a:srgbClr val="C00000"/>
                </a:solidFill>
              </a:rPr>
              <a:t>60-s Exposures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185482" y="1030069"/>
            <a:ext cx="2102627" cy="6463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39 </a:t>
            </a:r>
            <a:r>
              <a:rPr lang="el-GR" dirty="0" smtClean="0"/>
              <a:t>μ</a:t>
            </a:r>
            <a:r>
              <a:rPr lang="en-US" dirty="0" smtClean="0"/>
              <a:t>m</a:t>
            </a:r>
            <a:r>
              <a:rPr lang="en-US" baseline="30000" dirty="0" smtClean="0"/>
              <a:t>2</a:t>
            </a:r>
            <a:r>
              <a:rPr lang="en-US" dirty="0" smtClean="0"/>
              <a:t> Laser Region</a:t>
            </a:r>
          </a:p>
          <a:p>
            <a:r>
              <a:rPr lang="en-US" dirty="0" smtClean="0"/>
              <a:t>3-s Exposures</a:t>
            </a:r>
            <a:endParaRPr lang="en-US" dirty="0"/>
          </a:p>
        </p:txBody>
      </p:sp>
      <p:sp>
        <p:nvSpPr>
          <p:cNvPr id="15" name="Content Placeholder 21"/>
          <p:cNvSpPr txBox="1">
            <a:spLocks/>
          </p:cNvSpPr>
          <p:nvPr/>
        </p:nvSpPr>
        <p:spPr>
          <a:xfrm>
            <a:off x="5134062" y="4643902"/>
            <a:ext cx="3933738" cy="168069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smtClean="0"/>
              <a:t>1500 ± 160 counts/mW from single atoms w/ </a:t>
            </a:r>
            <a:r>
              <a:rPr lang="en-US" sz="1800" dirty="0"/>
              <a:t>8.6 </a:t>
            </a:r>
            <a:r>
              <a:rPr lang="el-GR" sz="1800" dirty="0"/>
              <a:t>μ</a:t>
            </a:r>
            <a:r>
              <a:rPr lang="en-US" sz="1800" dirty="0"/>
              <a:t>m</a:t>
            </a:r>
            <a:r>
              <a:rPr lang="en-US" sz="1800" baseline="30000" dirty="0"/>
              <a:t>2</a:t>
            </a:r>
            <a:r>
              <a:rPr lang="en-US" sz="1800" dirty="0"/>
              <a:t> </a:t>
            </a:r>
            <a:r>
              <a:rPr lang="en-US" sz="1800" dirty="0" smtClean="0"/>
              <a:t>laser region, 60-s exposures</a:t>
            </a:r>
          </a:p>
          <a:p>
            <a:r>
              <a:rPr lang="en-US" sz="1800" dirty="0" smtClean="0"/>
              <a:t>Linear relationship rules out Ba</a:t>
            </a:r>
            <a:r>
              <a:rPr lang="en-US" sz="1800" baseline="-25000" dirty="0" smtClean="0"/>
              <a:t>2</a:t>
            </a:r>
            <a:r>
              <a:rPr lang="en-US" sz="1800" dirty="0" smtClean="0"/>
              <a:t> molecule</a:t>
            </a:r>
            <a:endParaRPr lang="en-US" sz="1800" dirty="0"/>
          </a:p>
          <a:p>
            <a:endParaRPr lang="en-US" sz="1800" dirty="0" smtClean="0"/>
          </a:p>
        </p:txBody>
      </p:sp>
      <p:sp>
        <p:nvSpPr>
          <p:cNvPr id="17" name="Oval 16"/>
          <p:cNvSpPr/>
          <p:nvPr/>
        </p:nvSpPr>
        <p:spPr>
          <a:xfrm>
            <a:off x="3063240" y="3703320"/>
            <a:ext cx="73152" cy="73152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3456432" y="3352800"/>
            <a:ext cx="73152" cy="73152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2916936" y="3849624"/>
            <a:ext cx="73152" cy="73152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3781601" y="3338001"/>
            <a:ext cx="17531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solidFill>
                  <a:srgbClr val="0000FF"/>
                </a:solidFill>
              </a:rPr>
              <a:t>Images of blue points are shown</a:t>
            </a:r>
            <a:endParaRPr lang="en-US" sz="1600" i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3342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58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1" r="1"/>
          <a:stretch/>
        </p:blipFill>
        <p:spPr>
          <a:xfrm>
            <a:off x="1837376" y="930587"/>
            <a:ext cx="5468870" cy="269398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1035" y="4114800"/>
            <a:ext cx="4419600" cy="175116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95355" y="49237"/>
            <a:ext cx="45529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0070C0"/>
                </a:solidFill>
              </a:rPr>
              <a:t>Imaging 619-nm Fluorescence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87601" y="533400"/>
            <a:ext cx="6168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rgbClr val="C00000"/>
                </a:solidFill>
              </a:rPr>
              <a:t>No Ba signal after sample evaporation and re-deposit of Xe-only</a:t>
            </a:r>
            <a:endParaRPr lang="en-US" i="1" dirty="0">
              <a:solidFill>
                <a:srgbClr val="C00000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6400800" y="838200"/>
            <a:ext cx="0" cy="397187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126925" y="3733800"/>
            <a:ext cx="25678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 smtClean="0">
                <a:solidFill>
                  <a:srgbClr val="C00000"/>
                </a:solidFill>
              </a:rPr>
              <a:t>Even in large Ba deposits:</a:t>
            </a:r>
            <a:endParaRPr lang="en-US" i="1" dirty="0">
              <a:solidFill>
                <a:srgbClr val="C0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768191" y="6172200"/>
            <a:ext cx="5538055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Very important result for a Ba tagging cold probe in nEXO</a:t>
            </a:r>
            <a:endParaRPr 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8234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59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564521" y="49237"/>
            <a:ext cx="60145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0070C0"/>
                </a:solidFill>
              </a:rPr>
              <a:t>Next Step:  Scanned Images of Ba atoms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785" y="2356485"/>
            <a:ext cx="3377565" cy="191071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63585" y="1905000"/>
            <a:ext cx="36036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Scan laser by scanning focusing lens: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4969156" y="2667000"/>
            <a:ext cx="3489044" cy="14478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261791" y="1905000"/>
            <a:ext cx="29037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Each camera exposure is for a position in a grid:</a:t>
            </a:r>
            <a:endParaRPr lang="en-US" dirty="0"/>
          </a:p>
        </p:txBody>
      </p:sp>
      <p:cxnSp>
        <p:nvCxnSpPr>
          <p:cNvPr id="14" name="Straight Arrow Connector 13"/>
          <p:cNvCxnSpPr/>
          <p:nvPr/>
        </p:nvCxnSpPr>
        <p:spPr>
          <a:xfrm flipH="1" flipV="1">
            <a:off x="1828800" y="3390900"/>
            <a:ext cx="381000" cy="1485900"/>
          </a:xfrm>
          <a:prstGeom prst="straightConnector1">
            <a:avLst/>
          </a:prstGeom>
          <a:ln w="38100">
            <a:solidFill>
              <a:srgbClr val="FF66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 flipV="1">
            <a:off x="1520244" y="3810000"/>
            <a:ext cx="689556" cy="1066800"/>
          </a:xfrm>
          <a:prstGeom prst="straightConnector1">
            <a:avLst/>
          </a:prstGeom>
          <a:ln w="38100">
            <a:solidFill>
              <a:srgbClr val="FF66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339839" y="4876800"/>
            <a:ext cx="2177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x/y translation stages</a:t>
            </a:r>
            <a:endParaRPr lang="en-US" dirty="0"/>
          </a:p>
        </p:txBody>
      </p:sp>
      <p:sp>
        <p:nvSpPr>
          <p:cNvPr id="18" name="Oval 17"/>
          <p:cNvSpPr/>
          <p:nvPr/>
        </p:nvSpPr>
        <p:spPr>
          <a:xfrm>
            <a:off x="6199632" y="3075432"/>
            <a:ext cx="201168" cy="201168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glow rad="5969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7162800" y="3709416"/>
            <a:ext cx="201168" cy="201168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glow rad="254000">
              <a:srgbClr val="FF0000">
                <a:alpha val="40000"/>
              </a:srgbClr>
            </a:glow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/>
          <p:cNvCxnSpPr/>
          <p:nvPr/>
        </p:nvCxnSpPr>
        <p:spPr>
          <a:xfrm flipV="1">
            <a:off x="7010400" y="3997817"/>
            <a:ext cx="178623" cy="500459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 flipV="1">
            <a:off x="6317385" y="3311842"/>
            <a:ext cx="344778" cy="1186434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5321837" y="4648200"/>
            <a:ext cx="27553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See peaks as laser moves over single atoms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7930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6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714500"/>
            <a:ext cx="2833885" cy="3429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297498" y="76200"/>
            <a:ext cx="67035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C00000"/>
                </a:solidFill>
              </a:rPr>
              <a:t>Neutrinoless Double Beta Decay</a:t>
            </a:r>
            <a:r>
              <a:rPr lang="en-US" sz="3200" i="1" dirty="0" smtClean="0">
                <a:solidFill>
                  <a:srgbClr val="C00000"/>
                </a:solidFill>
              </a:rPr>
              <a:t> </a:t>
            </a:r>
            <a:r>
              <a:rPr lang="en-US" sz="3200" dirty="0" smtClean="0">
                <a:solidFill>
                  <a:srgbClr val="C00000"/>
                </a:solidFill>
              </a:rPr>
              <a:t>(0</a:t>
            </a:r>
            <a:r>
              <a:rPr lang="el-GR" sz="3200" dirty="0" smtClean="0">
                <a:solidFill>
                  <a:srgbClr val="C00000"/>
                </a:solidFill>
              </a:rPr>
              <a:t>νββ</a:t>
            </a:r>
            <a:r>
              <a:rPr lang="en-US" sz="3200" dirty="0" smtClean="0">
                <a:solidFill>
                  <a:srgbClr val="C00000"/>
                </a:solidFill>
              </a:rPr>
              <a:t>)</a:t>
            </a:r>
            <a:endParaRPr lang="en-US" sz="3200" dirty="0">
              <a:solidFill>
                <a:srgbClr val="C00000"/>
              </a:solidFill>
            </a:endParaRPr>
          </a:p>
        </p:txBody>
      </p:sp>
      <p:sp>
        <p:nvSpPr>
          <p:cNvPr id="6" name="Content Placeholder 88"/>
          <p:cNvSpPr txBox="1">
            <a:spLocks/>
          </p:cNvSpPr>
          <p:nvPr/>
        </p:nvSpPr>
        <p:spPr>
          <a:xfrm>
            <a:off x="3900685" y="1295400"/>
            <a:ext cx="4786115" cy="380825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Observation would  demonstrate Majorana nature of neutrinos</a:t>
            </a:r>
          </a:p>
          <a:p>
            <a:r>
              <a:rPr lang="en-US" sz="2400" dirty="0" smtClean="0"/>
              <a:t>Violates lepton number conservation</a:t>
            </a:r>
          </a:p>
          <a:p>
            <a:r>
              <a:rPr lang="en-US" sz="2400" dirty="0" smtClean="0"/>
              <a:t>Could provide measurement of absolute neutrino mass: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4130943" y="3792684"/>
                <a:ext cx="3927229" cy="46532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begChr m:val="⟨"/>
                            <m:endChr m:val="⟩"/>
                            <m:ctrlPr>
                              <a:rPr lang="en-US" sz="2000" b="0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/>
                              </a:rPr>
                              <m:t>𝑚</m:t>
                            </m:r>
                            <m:r>
                              <m:rPr>
                                <m:sty m:val="p"/>
                              </m:rPr>
                              <a:rPr lang="el-GR" sz="2000" i="1" baseline="-25000">
                                <a:latin typeface="Cambria Math"/>
                              </a:rPr>
                              <m:t>ν</m:t>
                            </m:r>
                          </m:e>
                        </m:d>
                      </m:e>
                      <m:sup>
                        <m:r>
                          <a:rPr lang="en-US" sz="2000" b="0" i="1" smtClean="0"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latin typeface="Cambria Math"/>
                      </a:rPr>
                      <m:t>=[</m:t>
                    </m:r>
                    <m:sSubSup>
                      <m:sSubSupPr>
                        <m:ctrlPr>
                          <a:rPr lang="en-US" sz="2000" b="1" i="1" smtClean="0">
                            <a:solidFill>
                              <a:srgbClr val="000099"/>
                            </a:solidFill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000" b="1" i="1" smtClean="0">
                            <a:solidFill>
                              <a:srgbClr val="000099"/>
                            </a:solidFill>
                            <a:latin typeface="Cambria Math"/>
                          </a:rPr>
                          <m:t>  </m:t>
                        </m:r>
                        <m:r>
                          <a:rPr lang="en-US" sz="2000" b="1" i="1">
                            <a:solidFill>
                              <a:srgbClr val="000099"/>
                            </a:solidFill>
                            <a:latin typeface="Cambria Math"/>
                          </a:rPr>
                          <m:t>𝑻</m:t>
                        </m:r>
                      </m:e>
                      <m:sub>
                        <m:r>
                          <a:rPr lang="en-US" sz="2000" b="1" i="1" smtClean="0">
                            <a:solidFill>
                              <a:srgbClr val="000099"/>
                            </a:solidFill>
                            <a:latin typeface="Cambria Math"/>
                          </a:rPr>
                          <m:t>𝟏</m:t>
                        </m:r>
                        <m:r>
                          <a:rPr lang="en-US" sz="2000" b="1" i="1" smtClean="0">
                            <a:solidFill>
                              <a:srgbClr val="000099"/>
                            </a:solidFill>
                            <a:latin typeface="Cambria Math"/>
                          </a:rPr>
                          <m:t>/</m:t>
                        </m:r>
                        <m:r>
                          <a:rPr lang="en-US" sz="2000" b="1" i="1" smtClean="0">
                            <a:solidFill>
                              <a:srgbClr val="000099"/>
                            </a:solidFill>
                            <a:latin typeface="Cambria Math"/>
                          </a:rPr>
                          <m:t>𝟐</m:t>
                        </m:r>
                      </m:sub>
                      <m:sup>
                        <m:r>
                          <a:rPr lang="en-US" sz="2000" b="1" i="1">
                            <a:solidFill>
                              <a:srgbClr val="000099"/>
                            </a:solidFill>
                            <a:latin typeface="Cambria Math"/>
                          </a:rPr>
                          <m:t>𝟎</m:t>
                        </m:r>
                        <m:r>
                          <a:rPr lang="el-GR" sz="2000" b="1" i="1">
                            <a:solidFill>
                              <a:srgbClr val="000099"/>
                            </a:solidFill>
                            <a:latin typeface="Cambria Math"/>
                          </a:rPr>
                          <m:t>𝝂</m:t>
                        </m:r>
                      </m:sup>
                    </m:sSubSup>
                    <m:sSubSup>
                      <m:sSubSupPr>
                        <m:ctrlPr>
                          <a:rPr lang="en-US" sz="20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latin typeface="Cambria Math"/>
                          </a:rPr>
                          <m:t> </m:t>
                        </m:r>
                        <m:r>
                          <a:rPr lang="en-US" sz="2000" i="1">
                            <a:latin typeface="Cambria Math"/>
                          </a:rPr>
                          <m:t>𝐺</m:t>
                        </m:r>
                      </m:e>
                      <m:sub/>
                      <m:sup>
                        <m:r>
                          <a:rPr lang="en-US" sz="2000" i="1">
                            <a:latin typeface="Cambria Math"/>
                          </a:rPr>
                          <m:t>0</m:t>
                        </m:r>
                        <m:r>
                          <m:rPr>
                            <m:sty m:val="p"/>
                          </m:rPr>
                          <a:rPr lang="el-GR" sz="2000" i="1">
                            <a:latin typeface="Cambria Math"/>
                          </a:rPr>
                          <m:t>ν</m:t>
                        </m:r>
                      </m:sup>
                    </m:sSubSup>
                  </m:oMath>
                </a14:m>
                <a:r>
                  <a:rPr lang="en-US" sz="2000" dirty="0" smtClean="0"/>
                  <a:t>(Q,Z)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000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/>
                              </a:rPr>
                              <m:t>𝑀</m:t>
                            </m:r>
                            <m:r>
                              <a:rPr lang="en-US" sz="2000" i="1" baseline="30000">
                                <a:latin typeface="Cambria Math"/>
                              </a:rPr>
                              <m:t>0</m:t>
                            </m:r>
                            <m:r>
                              <m:rPr>
                                <m:sty m:val="p"/>
                              </m:rPr>
                              <a:rPr lang="el-GR" sz="2000" i="1" baseline="30000">
                                <a:latin typeface="Cambria Math"/>
                              </a:rPr>
                              <m:t>ν</m:t>
                            </m:r>
                          </m:e>
                        </m:d>
                      </m:e>
                      <m:sup>
                        <m:r>
                          <a:rPr lang="en-US" sz="2000" b="0" i="1" smtClean="0"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latin typeface="Cambria Math"/>
                      </a:rPr>
                      <m:t>  ] </m:t>
                    </m:r>
                    <m:r>
                      <a:rPr lang="en-US" sz="2000" b="0" i="1" baseline="30000" smtClean="0">
                        <a:latin typeface="Cambria Math"/>
                      </a:rPr>
                      <m:t>¯</m:t>
                    </m:r>
                    <m:r>
                      <a:rPr lang="en-US" sz="2000" b="0" i="1" baseline="45000" smtClean="0">
                        <a:latin typeface="Cambria Math"/>
                      </a:rPr>
                      <m:t>1</m:t>
                    </m:r>
                  </m:oMath>
                </a14:m>
                <a:endParaRPr lang="en-US" sz="2000" baseline="450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0943" y="3792684"/>
                <a:ext cx="3927229" cy="465320"/>
              </a:xfrm>
              <a:prstGeom prst="rect">
                <a:avLst/>
              </a:prstGeom>
              <a:blipFill rotWithShape="1">
                <a:blip r:embed="rId3"/>
                <a:stretch>
                  <a:fillRect b="-12658"/>
                </a:stretch>
              </a:blipFill>
              <a:ln w="19050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4144712" y="4258004"/>
                <a:ext cx="4237288" cy="9236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where effective Majorana neutrino mass is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𝑚</m:t>
                        </m:r>
                        <m:r>
                          <m:rPr>
                            <m:sty m:val="p"/>
                          </m:rPr>
                          <a:rPr lang="el-GR" i="1" baseline="-25000">
                            <a:latin typeface="Cambria Math"/>
                          </a:rPr>
                          <m:t>ν</m:t>
                        </m:r>
                      </m:e>
                    </m:d>
                    <m:r>
                      <a:rPr lang="en-US" i="1">
                        <a:latin typeface="Cambria Math"/>
                      </a:rPr>
                      <m:t>= </m:t>
                    </m:r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i="1">
                            <a:latin typeface="Cambria Math"/>
                          </a:rPr>
                          <m:t>𝑖</m:t>
                        </m:r>
                      </m:sub>
                      <m:sup/>
                      <m:e>
                        <m:r>
                          <a:rPr lang="en-US" i="1">
                            <a:latin typeface="Cambria Math"/>
                          </a:rPr>
                          <m:t>𝑈</m:t>
                        </m:r>
                        <m:r>
                          <a:rPr lang="en-US" i="1" baseline="-25000">
                            <a:latin typeface="Cambria Math"/>
                          </a:rPr>
                          <m:t>𝑒𝑖</m:t>
                        </m:r>
                        <m:r>
                          <a:rPr lang="en-US" i="1" baseline="30000">
                            <a:latin typeface="Cambria Math"/>
                          </a:rPr>
                          <m:t>2 </m:t>
                        </m:r>
                        <m:r>
                          <a:rPr lang="en-US" i="1">
                            <a:latin typeface="Cambria Math"/>
                          </a:rPr>
                          <m:t>𝑚</m:t>
                        </m:r>
                        <m:r>
                          <a:rPr lang="en-US" i="1" baseline="-25000">
                            <a:latin typeface="Cambria Math"/>
                          </a:rPr>
                          <m:t>𝑖</m:t>
                        </m:r>
                      </m:e>
                    </m:nary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4712" y="4258004"/>
                <a:ext cx="4237288" cy="923651"/>
              </a:xfrm>
              <a:prstGeom prst="rect">
                <a:avLst/>
              </a:prstGeom>
              <a:blipFill rotWithShape="1">
                <a:blip r:embed="rId4"/>
                <a:stretch>
                  <a:fillRect l="-1295" t="-18421" r="-144" b="-43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4724400" y="4924282"/>
                <a:ext cx="4267201" cy="10193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  </m:t>
                    </m:r>
                    <m:r>
                      <a:rPr lang="en-US" b="0" i="1" smtClean="0">
                        <a:latin typeface="Cambria Math"/>
                      </a:rPr>
                      <m:t>𝐺</m:t>
                    </m:r>
                    <m:r>
                      <a:rPr lang="en-US" b="0" i="1" baseline="30000" smtClean="0">
                        <a:latin typeface="Cambria Math"/>
                      </a:rPr>
                      <m:t>0</m:t>
                    </m:r>
                    <m:r>
                      <m:rPr>
                        <m:sty m:val="p"/>
                      </m:rPr>
                      <a:rPr lang="el-GR" b="0" i="1" baseline="30000" smtClean="0">
                        <a:latin typeface="Cambria Math"/>
                      </a:rPr>
                      <m:t>ν</m:t>
                    </m:r>
                  </m:oMath>
                </a14:m>
                <a:r>
                  <a:rPr lang="en-US" dirty="0" smtClean="0"/>
                  <a:t> is a known phase factor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  </m:t>
                    </m:r>
                    <m:r>
                      <a:rPr lang="en-US" b="0" i="1" smtClean="0">
                        <a:latin typeface="Cambria Math"/>
                      </a:rPr>
                      <m:t>𝑀</m:t>
                    </m:r>
                    <m:r>
                      <a:rPr lang="en-US" i="1" baseline="30000">
                        <a:latin typeface="Cambria Math"/>
                      </a:rPr>
                      <m:t>0</m:t>
                    </m:r>
                    <m:r>
                      <m:rPr>
                        <m:sty m:val="p"/>
                      </m:rPr>
                      <a:rPr lang="el-GR" i="1" baseline="30000">
                        <a:latin typeface="Cambria Math"/>
                      </a:rPr>
                      <m:t>ν</m:t>
                    </m:r>
                  </m:oMath>
                </a14:m>
                <a:r>
                  <a:rPr lang="en-US" dirty="0" smtClean="0"/>
                  <a:t> is the nuclear matrix element for </a:t>
                </a:r>
                <a:r>
                  <a:rPr lang="en-US" dirty="0"/>
                  <a:t>0</a:t>
                </a:r>
                <a:r>
                  <a:rPr lang="el-GR" dirty="0" smtClean="0"/>
                  <a:t>νββ</a:t>
                </a:r>
                <a:endParaRPr lang="en-US" dirty="0" smtClean="0"/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b="1" i="1">
                            <a:solidFill>
                              <a:srgbClr val="000099"/>
                            </a:solidFill>
                            <a:latin typeface="Cambria Math"/>
                          </a:rPr>
                        </m:ctrlPr>
                      </m:sSubSupPr>
                      <m:e>
                        <m:r>
                          <a:rPr lang="en-US" b="1" i="1">
                            <a:solidFill>
                              <a:srgbClr val="000099"/>
                            </a:solidFill>
                            <a:latin typeface="Cambria Math"/>
                          </a:rPr>
                          <m:t>  </m:t>
                        </m:r>
                        <m:r>
                          <a:rPr lang="en-US" b="1" i="1">
                            <a:solidFill>
                              <a:srgbClr val="000099"/>
                            </a:solidFill>
                            <a:latin typeface="Cambria Math"/>
                          </a:rPr>
                          <m:t>𝑻</m:t>
                        </m:r>
                      </m:e>
                      <m:sub>
                        <m:r>
                          <a:rPr lang="en-US" b="1" i="1">
                            <a:solidFill>
                              <a:srgbClr val="000099"/>
                            </a:solidFill>
                            <a:latin typeface="Cambria Math"/>
                          </a:rPr>
                          <m:t>𝟏</m:t>
                        </m:r>
                        <m:r>
                          <a:rPr lang="en-US" b="1" i="1">
                            <a:solidFill>
                              <a:srgbClr val="000099"/>
                            </a:solidFill>
                            <a:latin typeface="Cambria Math"/>
                          </a:rPr>
                          <m:t>/</m:t>
                        </m:r>
                        <m:r>
                          <a:rPr lang="en-US" b="1" i="1">
                            <a:solidFill>
                              <a:srgbClr val="000099"/>
                            </a:solidFill>
                            <a:latin typeface="Cambria Math"/>
                          </a:rPr>
                          <m:t>𝟐</m:t>
                        </m:r>
                      </m:sub>
                      <m:sup>
                        <m:r>
                          <a:rPr lang="en-US" b="1" i="1">
                            <a:solidFill>
                              <a:srgbClr val="000099"/>
                            </a:solidFill>
                            <a:latin typeface="Cambria Math"/>
                          </a:rPr>
                          <m:t>𝟎</m:t>
                        </m:r>
                        <m:r>
                          <a:rPr lang="el-GR" b="1" i="1">
                            <a:solidFill>
                              <a:srgbClr val="000099"/>
                            </a:solidFill>
                            <a:latin typeface="Cambria Math"/>
                          </a:rPr>
                          <m:t>𝝂</m:t>
                        </m:r>
                      </m:sup>
                    </m:sSubSup>
                  </m:oMath>
                </a14:m>
                <a:r>
                  <a:rPr lang="en-US" dirty="0" smtClean="0"/>
                  <a:t> is the half-life of </a:t>
                </a:r>
                <a:r>
                  <a:rPr lang="en-US" dirty="0"/>
                  <a:t>0</a:t>
                </a:r>
                <a:r>
                  <a:rPr lang="el-GR" dirty="0" smtClean="0"/>
                  <a:t>νββ</a:t>
                </a:r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4400" y="4924282"/>
                <a:ext cx="4267201" cy="1019318"/>
              </a:xfrm>
              <a:prstGeom prst="rect">
                <a:avLst/>
              </a:prstGeom>
              <a:blipFill rotWithShape="1">
                <a:blip r:embed="rId5"/>
                <a:stretch>
                  <a:fillRect t="-2994" r="-571" b="-17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87098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6061" y="3708633"/>
            <a:ext cx="2844561" cy="2768367"/>
          </a:xfrm>
          <a:prstGeom prst="rect">
            <a:avLst/>
          </a:prstGeom>
        </p:spPr>
      </p:pic>
      <p:sp>
        <p:nvSpPr>
          <p:cNvPr id="33" name="Rectangle 32"/>
          <p:cNvSpPr/>
          <p:nvPr/>
        </p:nvSpPr>
        <p:spPr>
          <a:xfrm>
            <a:off x="4926706" y="3745123"/>
            <a:ext cx="4131900" cy="30366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60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056043" y="49237"/>
            <a:ext cx="50315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0070C0"/>
                </a:solidFill>
              </a:rPr>
              <a:t>First Attempts at Scanned Images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0" y="4013433"/>
            <a:ext cx="23397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Step-to-step variation in surface BG competes w/ single-atom signal level:</a:t>
            </a:r>
            <a:endParaRPr lang="en-US" dirty="0">
              <a:solidFill>
                <a:srgbClr val="C00000"/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0" y="550923"/>
            <a:ext cx="9144000" cy="2157657"/>
            <a:chOff x="0" y="550923"/>
            <a:chExt cx="9144000" cy="2157657"/>
          </a:xfrm>
        </p:grpSpPr>
        <p:grpSp>
          <p:nvGrpSpPr>
            <p:cNvPr id="18" name="Group 17"/>
            <p:cNvGrpSpPr/>
            <p:nvPr/>
          </p:nvGrpSpPr>
          <p:grpSpPr>
            <a:xfrm>
              <a:off x="0" y="609600"/>
              <a:ext cx="9144000" cy="2098980"/>
              <a:chOff x="0" y="609600"/>
              <a:chExt cx="9144000" cy="2098980"/>
            </a:xfrm>
          </p:grpSpPr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609600"/>
                <a:ext cx="2156061" cy="2098309"/>
              </a:xfrm>
              <a:prstGeom prst="rect">
                <a:avLst/>
              </a:prstGeom>
            </p:spPr>
          </p:pic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39739" y="609600"/>
                <a:ext cx="2156061" cy="2098309"/>
              </a:xfrm>
              <a:prstGeom prst="rect">
                <a:avLst/>
              </a:prstGeom>
            </p:spPr>
          </p:pic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48200" y="610271"/>
                <a:ext cx="2156061" cy="2098309"/>
              </a:xfrm>
              <a:prstGeom prst="rect">
                <a:avLst/>
              </a:prstGeom>
            </p:spPr>
          </p:pic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87939" y="609600"/>
                <a:ext cx="2156061" cy="2098309"/>
              </a:xfrm>
              <a:prstGeom prst="rect">
                <a:avLst/>
              </a:prstGeom>
            </p:spPr>
          </p:pic>
          <p:sp>
            <p:nvSpPr>
              <p:cNvPr id="14" name="Rectangle 13"/>
              <p:cNvSpPr/>
              <p:nvPr/>
            </p:nvSpPr>
            <p:spPr>
              <a:xfrm>
                <a:off x="152400" y="685800"/>
                <a:ext cx="304800" cy="381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2514600" y="685800"/>
                <a:ext cx="228600" cy="381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4800600" y="685800"/>
                <a:ext cx="228600" cy="381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7239000" y="774342"/>
                <a:ext cx="228600" cy="381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9" name="TextBox 18"/>
            <p:cNvSpPr txBox="1"/>
            <p:nvPr/>
          </p:nvSpPr>
          <p:spPr>
            <a:xfrm>
              <a:off x="218077" y="572457"/>
              <a:ext cx="15345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≤ 0.48 Ba/step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4914900" y="550923"/>
              <a:ext cx="15345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≤ 0.63 Ba/step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7247586" y="550923"/>
              <a:ext cx="14175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≤ 5.7 Ba/step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743200" y="572457"/>
              <a:ext cx="8871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00CC"/>
                  </a:solidFill>
                </a:rPr>
                <a:t>Xe-only</a:t>
              </a:r>
              <a:endParaRPr lang="en-US" dirty="0">
                <a:solidFill>
                  <a:srgbClr val="0000CC"/>
                </a:solidFill>
              </a:endParaRPr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2073625" y="3047931"/>
            <a:ext cx="31134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Trend-line single-Ba signal level</a:t>
            </a:r>
            <a:endParaRPr lang="en-US" dirty="0"/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3810000" y="3417263"/>
            <a:ext cx="0" cy="392737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3930487" y="3276600"/>
            <a:ext cx="16321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(10-s exposure)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4926706" y="3745123"/>
            <a:ext cx="413190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Need to reduce surface background:</a:t>
            </a:r>
          </a:p>
          <a:p>
            <a:pPr marL="342900" indent="-342900">
              <a:buAutoNum type="arabicParenR"/>
            </a:pPr>
            <a:r>
              <a:rPr lang="en-US" dirty="0" smtClean="0"/>
              <a:t>Separation by fluorescence lifetimes</a:t>
            </a:r>
          </a:p>
          <a:p>
            <a:pPr marL="342900" indent="-342900">
              <a:buAutoNum type="arabicParenR"/>
            </a:pPr>
            <a:r>
              <a:rPr lang="en-US" dirty="0" smtClean="0"/>
              <a:t>Acid etching</a:t>
            </a:r>
          </a:p>
          <a:p>
            <a:pPr marL="342900" indent="-342900">
              <a:buAutoNum type="arabicParenR"/>
            </a:pPr>
            <a:r>
              <a:rPr lang="en-US" dirty="0" smtClean="0"/>
              <a:t>Synchronize laser gating w/ vibrations:</a:t>
            </a:r>
            <a:endParaRPr lang="en-US" dirty="0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8" b="7379"/>
          <a:stretch/>
        </p:blipFill>
        <p:spPr>
          <a:xfrm>
            <a:off x="5643038" y="4964434"/>
            <a:ext cx="2586562" cy="1671622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30" name="Oval 29"/>
          <p:cNvSpPr/>
          <p:nvPr/>
        </p:nvSpPr>
        <p:spPr>
          <a:xfrm rot="618575">
            <a:off x="7221898" y="5558845"/>
            <a:ext cx="876300" cy="739487"/>
          </a:xfrm>
          <a:prstGeom prst="ellipse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6096000" y="5029200"/>
            <a:ext cx="56778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smtClean="0"/>
              <a:t>×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4045137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126"/>
            <a:ext cx="8229600" cy="1143000"/>
          </a:xfrm>
        </p:spPr>
        <p:txBody>
          <a:bodyPr/>
          <a:lstStyle/>
          <a:p>
            <a:r>
              <a:rPr lang="en-US" dirty="0">
                <a:solidFill>
                  <a:srgbClr val="0000CC"/>
                </a:solidFill>
              </a:rPr>
              <a:t>C</a:t>
            </a:r>
            <a:r>
              <a:rPr lang="en-US" dirty="0" smtClean="0">
                <a:solidFill>
                  <a:srgbClr val="0000CC"/>
                </a:solidFill>
              </a:rPr>
              <a:t>onclusions</a:t>
            </a:r>
            <a:endParaRPr lang="en-US" dirty="0">
              <a:solidFill>
                <a:srgbClr val="0000CC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5257800"/>
          </a:xfrm>
        </p:spPr>
        <p:txBody>
          <a:bodyPr>
            <a:normAutofit/>
          </a:bodyPr>
          <a:lstStyle/>
          <a:p>
            <a:r>
              <a:rPr lang="en-US" dirty="0" smtClean="0"/>
              <a:t>Spectroscopy of Ba in SXe has been studied with attention to:</a:t>
            </a:r>
          </a:p>
          <a:p>
            <a:pPr lvl="2"/>
            <a:r>
              <a:rPr lang="en-US" dirty="0" smtClean="0"/>
              <a:t>Temperature history effects</a:t>
            </a:r>
          </a:p>
          <a:p>
            <a:pPr lvl="2"/>
            <a:r>
              <a:rPr lang="en-US" dirty="0" smtClean="0"/>
              <a:t>Bleaching</a:t>
            </a:r>
          </a:p>
          <a:p>
            <a:r>
              <a:rPr lang="en-US" dirty="0" smtClean="0"/>
              <a:t>Imaging of Ba in SXe w/ sensitivity to:</a:t>
            </a:r>
          </a:p>
          <a:p>
            <a:pPr lvl="2"/>
            <a:r>
              <a:rPr lang="en-US" dirty="0" smtClean="0"/>
              <a:t>~10</a:t>
            </a:r>
            <a:r>
              <a:rPr lang="en-US" baseline="30000" dirty="0" smtClean="0"/>
              <a:t>3</a:t>
            </a:r>
            <a:r>
              <a:rPr lang="en-US" dirty="0" smtClean="0"/>
              <a:t> atoms w/ 577- and 591-nm lines</a:t>
            </a:r>
          </a:p>
          <a:p>
            <a:pPr lvl="2"/>
            <a:r>
              <a:rPr lang="en-US" dirty="0" smtClean="0"/>
              <a:t>Single atoms w/ 619-nm line!</a:t>
            </a:r>
          </a:p>
          <a:p>
            <a:r>
              <a:rPr lang="en-US" dirty="0" smtClean="0"/>
              <a:t>Single-atom level sensitivity is a major step toward Ba tagging in nEXO, and the future of neutrino physics!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014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62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191000" y="2831812"/>
            <a:ext cx="9086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Thx!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765160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4103163" cy="230545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8500" y="3200400"/>
            <a:ext cx="4043325" cy="287221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2645697"/>
            <a:ext cx="4043325" cy="2872214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449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5463" y="2514600"/>
            <a:ext cx="4790484" cy="277391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676400"/>
            <a:ext cx="3048000" cy="421981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85800" y="661851"/>
            <a:ext cx="76213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Currently underway in parallel, by Chris Chambers and Adam </a:t>
            </a:r>
            <a:r>
              <a:rPr lang="en-US" sz="2000" dirty="0" err="1" smtClean="0"/>
              <a:t>Craycraft</a:t>
            </a:r>
            <a:endParaRPr lang="en-US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1956308" y="76200"/>
            <a:ext cx="50803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Ion Extraction from Liquid Xenon</a:t>
            </a:r>
            <a:endParaRPr lang="en-US" sz="28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671" y="6019800"/>
            <a:ext cx="1828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Liquid Xenon Cell</a:t>
            </a:r>
            <a:endParaRPr lang="en-U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2592977" y="6019800"/>
            <a:ext cx="1227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Cold Probe</a:t>
            </a:r>
            <a:endParaRPr lang="en-US" b="1" dirty="0"/>
          </a:p>
        </p:txBody>
      </p:sp>
      <p:cxnSp>
        <p:nvCxnSpPr>
          <p:cNvPr id="12" name="Straight Arrow Connector 11"/>
          <p:cNvCxnSpPr>
            <a:stCxn id="9" idx="0"/>
          </p:cNvCxnSpPr>
          <p:nvPr/>
        </p:nvCxnSpPr>
        <p:spPr>
          <a:xfrm flipV="1">
            <a:off x="914736" y="5288518"/>
            <a:ext cx="1041572" cy="731282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 flipV="1">
            <a:off x="2209800" y="5105400"/>
            <a:ext cx="838200" cy="89916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ight Arrow 16"/>
          <p:cNvSpPr/>
          <p:nvPr/>
        </p:nvSpPr>
        <p:spPr>
          <a:xfrm rot="20838433">
            <a:off x="2495945" y="4633866"/>
            <a:ext cx="1508877" cy="457200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3782969" y="2057400"/>
            <a:ext cx="1576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Barium Source</a:t>
            </a:r>
            <a:endParaRPr lang="en-US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6019800" y="1905000"/>
            <a:ext cx="1227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Cold Probe</a:t>
            </a:r>
            <a:endParaRPr lang="en-US" b="1" dirty="0"/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4593978" y="2455307"/>
            <a:ext cx="520786" cy="821293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>
            <a:off x="5715000" y="2302754"/>
            <a:ext cx="800887" cy="821446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101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52600" y="1981200"/>
            <a:ext cx="567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9.9 events in 2 sigma is consistent w/ null at 1.2 sigma level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5813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1600200"/>
            <a:ext cx="5076799" cy="335788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48000" y="906011"/>
            <a:ext cx="3007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Backgrounds vs. Temperature: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228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981200"/>
            <a:ext cx="4337957" cy="2869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7443" y="1987492"/>
            <a:ext cx="4337957" cy="2869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704833" y="1059809"/>
            <a:ext cx="2028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Cryostat Vibrations: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446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68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838200"/>
            <a:ext cx="7096125" cy="5040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731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69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2180" y="1485628"/>
            <a:ext cx="5839640" cy="3886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884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67185" y="7351"/>
            <a:ext cx="31767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Search for 0</a:t>
            </a:r>
            <a:r>
              <a:rPr lang="el-GR" sz="3600" dirty="0" smtClean="0"/>
              <a:t>νββ</a:t>
            </a:r>
            <a:endParaRPr lang="en-US" sz="36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1569485"/>
            <a:ext cx="4645170" cy="297065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224594" y="1273512"/>
            <a:ext cx="22293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Energy Spectrum Signature</a:t>
            </a:r>
            <a:endParaRPr lang="en-US" sz="1400" b="1" dirty="0"/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1772233" y="2229615"/>
            <a:ext cx="1738646" cy="0"/>
          </a:xfrm>
          <a:prstGeom prst="straightConnector1">
            <a:avLst/>
          </a:prstGeom>
          <a:ln w="57150">
            <a:solidFill>
              <a:srgbClr val="0000CC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58079" y="4358964"/>
            <a:ext cx="3066515" cy="107721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38100">
            <a:solidFill>
              <a:srgbClr val="0000CC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1" dirty="0"/>
              <a:t>-</a:t>
            </a:r>
            <a:r>
              <a:rPr lang="en-US" sz="1600" dirty="0"/>
              <a:t> Predicted </a:t>
            </a:r>
            <a:r>
              <a:rPr lang="en-US" sz="1600" dirty="0" smtClean="0"/>
              <a:t>by Standard Model</a:t>
            </a:r>
          </a:p>
          <a:p>
            <a:r>
              <a:rPr lang="en-US" sz="1600" b="1" dirty="0"/>
              <a:t>-</a:t>
            </a:r>
            <a:r>
              <a:rPr lang="en-US" sz="1600" dirty="0"/>
              <a:t> Observed </a:t>
            </a:r>
            <a:r>
              <a:rPr lang="en-US" sz="1600" dirty="0" smtClean="0"/>
              <a:t>in many isotopes,</a:t>
            </a:r>
          </a:p>
          <a:p>
            <a:r>
              <a:rPr lang="en-US" sz="1600" dirty="0"/>
              <a:t> </a:t>
            </a:r>
            <a:r>
              <a:rPr lang="en-US" sz="1600" dirty="0" smtClean="0"/>
              <a:t>     including Xe</a:t>
            </a:r>
            <a:r>
              <a:rPr lang="en-US" sz="1600" baseline="30000" dirty="0" smtClean="0"/>
              <a:t>136</a:t>
            </a:r>
            <a:r>
              <a:rPr lang="en-US" sz="1600" dirty="0" smtClean="0"/>
              <a:t> in EXO</a:t>
            </a:r>
          </a:p>
          <a:p>
            <a:r>
              <a:rPr lang="en-US" sz="1600" dirty="0"/>
              <a:t> </a:t>
            </a:r>
            <a:r>
              <a:rPr lang="en-US" sz="1600" dirty="0" smtClean="0"/>
              <a:t>     and KamLAND ZEN</a:t>
            </a:r>
            <a:endParaRPr lang="en-US" sz="1600" dirty="0"/>
          </a:p>
        </p:txBody>
      </p:sp>
      <p:cxnSp>
        <p:nvCxnSpPr>
          <p:cNvPr id="14" name="Straight Arrow Connector 13"/>
          <p:cNvCxnSpPr/>
          <p:nvPr/>
        </p:nvCxnSpPr>
        <p:spPr>
          <a:xfrm flipH="1">
            <a:off x="6448781" y="3189401"/>
            <a:ext cx="2223754" cy="0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4498" y="1833266"/>
            <a:ext cx="1901887" cy="2301282"/>
          </a:xfrm>
          <a:prstGeom prst="rect">
            <a:avLst/>
          </a:prstGeom>
          <a:ln w="31750">
            <a:solidFill>
              <a:srgbClr val="FF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4487608" y="5018201"/>
            <a:ext cx="35183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/>
              <a:t>Very</a:t>
            </a:r>
            <a:r>
              <a:rPr lang="en-US" dirty="0" smtClean="0"/>
              <a:t> rare decay</a:t>
            </a:r>
          </a:p>
          <a:p>
            <a:r>
              <a:rPr lang="en-US" b="1" i="1" dirty="0" smtClean="0">
                <a:solidFill>
                  <a:srgbClr val="C00000"/>
                </a:solidFill>
              </a:rPr>
              <a:t>Very</a:t>
            </a:r>
            <a:r>
              <a:rPr lang="en-US" dirty="0" smtClean="0">
                <a:solidFill>
                  <a:srgbClr val="C00000"/>
                </a:solidFill>
              </a:rPr>
              <a:t> </a:t>
            </a:r>
            <a:r>
              <a:rPr lang="en-US" b="1" dirty="0" smtClean="0">
                <a:solidFill>
                  <a:srgbClr val="C00000"/>
                </a:solidFill>
              </a:rPr>
              <a:t>low backgrounds are required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8" name="Right Arrow 7"/>
          <p:cNvSpPr/>
          <p:nvPr/>
        </p:nvSpPr>
        <p:spPr>
          <a:xfrm>
            <a:off x="4186873" y="5365673"/>
            <a:ext cx="304800" cy="191619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7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7560658" y="1371600"/>
            <a:ext cx="8050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0</a:t>
            </a:r>
            <a:r>
              <a:rPr lang="el-GR" sz="2400" dirty="0" smtClean="0">
                <a:solidFill>
                  <a:srgbClr val="FF0000"/>
                </a:solidFill>
              </a:rPr>
              <a:t>νββ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32745" y="1371600"/>
            <a:ext cx="8050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CC"/>
                </a:solidFill>
              </a:rPr>
              <a:t>2</a:t>
            </a:r>
            <a:r>
              <a:rPr lang="el-GR" sz="2400" dirty="0" smtClean="0">
                <a:solidFill>
                  <a:srgbClr val="0000CC"/>
                </a:solidFill>
              </a:rPr>
              <a:t>νββ</a:t>
            </a:r>
            <a:endParaRPr lang="en-US" sz="2400" dirty="0">
              <a:solidFill>
                <a:srgbClr val="0000CC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381001" y="1829497"/>
            <a:ext cx="1905000" cy="2305050"/>
            <a:chOff x="381001" y="1829497"/>
            <a:chExt cx="1905000" cy="230505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1001" y="1829497"/>
              <a:ext cx="1905000" cy="2305050"/>
            </a:xfrm>
            <a:prstGeom prst="rect">
              <a:avLst/>
            </a:prstGeom>
            <a:ln w="31750">
              <a:solidFill>
                <a:srgbClr val="0000CC"/>
              </a:solidFill>
            </a:ln>
          </p:spPr>
        </p:pic>
        <p:sp>
          <p:nvSpPr>
            <p:cNvPr id="10" name="TextBox 9"/>
            <p:cNvSpPr txBox="1"/>
            <p:nvPr/>
          </p:nvSpPr>
          <p:spPr>
            <a:xfrm>
              <a:off x="2034451" y="2978897"/>
              <a:ext cx="23596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 smtClean="0"/>
                <a:t>e</a:t>
              </a:r>
              <a:endParaRPr 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034451" y="2662237"/>
              <a:ext cx="23596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 smtClean="0"/>
                <a:t>e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93443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70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624" y="0"/>
            <a:ext cx="70467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980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71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0"/>
            <a:ext cx="6391848" cy="238767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667794" y="2469153"/>
            <a:ext cx="45044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solidFill>
                  <a:srgbClr val="7030A0"/>
                </a:solidFill>
              </a:rPr>
              <a:t>2012 Review by K. Nakamura, U. Tokyo, S.T. </a:t>
            </a:r>
            <a:r>
              <a:rPr lang="en-US" sz="1600" i="1" dirty="0" err="1" smtClean="0">
                <a:solidFill>
                  <a:srgbClr val="7030A0"/>
                </a:solidFill>
              </a:rPr>
              <a:t>Petcov</a:t>
            </a:r>
            <a:endParaRPr lang="en-US" sz="1600" i="1" dirty="0">
              <a:solidFill>
                <a:srgbClr val="7030A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1206" y="2819400"/>
            <a:ext cx="6001588" cy="4029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453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72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203" y="0"/>
            <a:ext cx="73595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882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910453" y="23664"/>
            <a:ext cx="23661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srgbClr val="003FCC"/>
                </a:solidFill>
              </a:rPr>
              <a:t>EXO-200</a:t>
            </a:r>
            <a:endParaRPr lang="en-US" sz="4000" dirty="0">
              <a:solidFill>
                <a:srgbClr val="003FCC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47304"/>
            <a:ext cx="3556000" cy="2667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780" y="3712394"/>
            <a:ext cx="3915760" cy="29368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10900"/>
            <a:ext cx="2971800" cy="2971800"/>
          </a:xfrm>
          <a:prstGeom prst="rect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</p:pic>
      <p:sp>
        <p:nvSpPr>
          <p:cNvPr id="9" name="Oval 8"/>
          <p:cNvSpPr/>
          <p:nvPr/>
        </p:nvSpPr>
        <p:spPr>
          <a:xfrm>
            <a:off x="7154979" y="2148734"/>
            <a:ext cx="243943" cy="23424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166709" y="377607"/>
            <a:ext cx="1547065" cy="52322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WIPP salt mine</a:t>
            </a:r>
          </a:p>
          <a:p>
            <a:r>
              <a:rPr lang="en-US" sz="1400" dirty="0" smtClean="0"/>
              <a:t>near Carlsbad, NM</a:t>
            </a:r>
            <a:endParaRPr lang="en-US" sz="1400" dirty="0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6688631" y="1856347"/>
            <a:ext cx="458492" cy="292387"/>
          </a:xfrm>
          <a:prstGeom prst="straightConnector1">
            <a:avLst/>
          </a:prstGeom>
          <a:ln w="34925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27363" y="1840738"/>
            <a:ext cx="5816238" cy="9233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smtClean="0"/>
              <a:t>~170-kg. liquid Xe (LXe) time projection chamber (TPC), enriched to ~80.6% Xe</a:t>
            </a:r>
            <a:r>
              <a:rPr lang="en-US" baseline="30000" dirty="0" smtClean="0"/>
              <a:t>136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operates in class 100 cleanroom, 2,150 ft. underground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177" y="3477972"/>
            <a:ext cx="3560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TPC installation into copper cryostat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27362" y="815320"/>
                <a:ext cx="4213589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First phase of Enriched Xenon Observatory,</a:t>
                </a:r>
              </a:p>
              <a:p>
                <a:r>
                  <a:rPr lang="en-US" dirty="0" smtClean="0"/>
                  <a:t>for the search for </a:t>
                </a:r>
                <a:r>
                  <a:rPr lang="en-US" dirty="0"/>
                  <a:t>0</a:t>
                </a:r>
                <a:r>
                  <a:rPr lang="el-GR" dirty="0"/>
                  <a:t>νββ</a:t>
                </a:r>
                <a:r>
                  <a:rPr lang="en-US" dirty="0"/>
                  <a:t> </a:t>
                </a:r>
                <a:r>
                  <a:rPr lang="en-US" dirty="0" smtClean="0"/>
                  <a:t>mode of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baseline="30000">
                          <a:solidFill>
                            <a:srgbClr val="F65710"/>
                          </a:solidFill>
                          <a:latin typeface="Cambria Math"/>
                        </a:rPr>
                        <m:t>𝟏𝟑𝟔</m:t>
                      </m:r>
                      <m:r>
                        <a:rPr lang="en-US" b="1" i="1">
                          <a:solidFill>
                            <a:srgbClr val="F65710"/>
                          </a:solidFill>
                          <a:latin typeface="Cambria Math"/>
                        </a:rPr>
                        <m:t>𝑿𝒆</m:t>
                      </m:r>
                      <m:r>
                        <a:rPr lang="en-US" b="1" i="1">
                          <a:solidFill>
                            <a:srgbClr val="F65710"/>
                          </a:solidFill>
                          <a:latin typeface="Cambria Math"/>
                        </a:rPr>
                        <m:t> →</m:t>
                      </m:r>
                      <m:r>
                        <a:rPr lang="en-US" b="1" i="1" baseline="30000">
                          <a:solidFill>
                            <a:srgbClr val="F65710"/>
                          </a:solidFill>
                          <a:latin typeface="Cambria Math"/>
                        </a:rPr>
                        <m:t>𝟏𝟑𝟔</m:t>
                      </m:r>
                      <m:r>
                        <a:rPr lang="en-US" b="1" i="1">
                          <a:solidFill>
                            <a:srgbClr val="F65710"/>
                          </a:solidFill>
                          <a:latin typeface="Cambria Math"/>
                        </a:rPr>
                        <m:t>𝑩𝒂</m:t>
                      </m:r>
                      <m:r>
                        <a:rPr lang="en-US" b="1" i="1" baseline="30000">
                          <a:solidFill>
                            <a:srgbClr val="F65710"/>
                          </a:solidFill>
                          <a:latin typeface="Cambria Math"/>
                        </a:rPr>
                        <m:t>++ </m:t>
                      </m:r>
                      <m:r>
                        <a:rPr lang="en-US" b="1" i="1">
                          <a:solidFill>
                            <a:srgbClr val="F65710"/>
                          </a:solidFill>
                          <a:latin typeface="Cambria Math"/>
                        </a:rPr>
                        <m:t>+</m:t>
                      </m:r>
                      <m:r>
                        <a:rPr lang="en-US" b="1" i="1">
                          <a:solidFill>
                            <a:srgbClr val="F65710"/>
                          </a:solidFill>
                          <a:latin typeface="Cambria Math"/>
                        </a:rPr>
                        <m:t>𝟐</m:t>
                      </m:r>
                      <m:r>
                        <a:rPr lang="en-US" b="1" i="1">
                          <a:solidFill>
                            <a:srgbClr val="F65710"/>
                          </a:solidFill>
                          <a:latin typeface="Cambria Math"/>
                        </a:rPr>
                        <m:t>𝒆</m:t>
                      </m:r>
                      <m:r>
                        <a:rPr lang="en-US" b="1" i="1" baseline="30000">
                          <a:solidFill>
                            <a:srgbClr val="F65710"/>
                          </a:solidFill>
                          <a:latin typeface="Cambria Math"/>
                        </a:rPr>
                        <m:t>−</m:t>
                      </m:r>
                    </m:oMath>
                  </m:oMathPara>
                </a14:m>
                <a:endParaRPr lang="en-US" b="1" dirty="0">
                  <a:solidFill>
                    <a:srgbClr val="F65710"/>
                  </a:solidFill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362" y="815320"/>
                <a:ext cx="4213589" cy="923330"/>
              </a:xfrm>
              <a:prstGeom prst="rect">
                <a:avLst/>
              </a:prstGeom>
              <a:blipFill rotWithShape="1">
                <a:blip r:embed="rId5"/>
                <a:stretch>
                  <a:fillRect l="-1302" t="-3311" r="-4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964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9043" y="1493520"/>
            <a:ext cx="5934957" cy="445121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27" r="11164"/>
          <a:stretch/>
        </p:blipFill>
        <p:spPr>
          <a:xfrm>
            <a:off x="-32658" y="1874520"/>
            <a:ext cx="3396343" cy="343716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14664" y="76200"/>
            <a:ext cx="67740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0070C0"/>
                </a:solidFill>
              </a:rPr>
              <a:t>EXO-200 Time Projection Chamber</a:t>
            </a:r>
            <a:endParaRPr lang="en-US" sz="3600" dirty="0">
              <a:solidFill>
                <a:srgbClr val="0070C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0669" y="1262687"/>
            <a:ext cx="17879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Cathode grid</a:t>
            </a:r>
            <a:endParaRPr lang="en-US" sz="2400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740904" y="1661160"/>
            <a:ext cx="392696" cy="853440"/>
          </a:xfrm>
          <a:prstGeom prst="straightConnector1">
            <a:avLst/>
          </a:prstGeom>
          <a:ln w="57150">
            <a:solidFill>
              <a:srgbClr val="0000CC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 flipV="1">
            <a:off x="1219200" y="4343400"/>
            <a:ext cx="295464" cy="1219200"/>
          </a:xfrm>
          <a:prstGeom prst="straightConnector1">
            <a:avLst/>
          </a:prstGeom>
          <a:ln w="57150">
            <a:solidFill>
              <a:srgbClr val="0000CC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2133600" y="4343400"/>
            <a:ext cx="3234617" cy="1371600"/>
          </a:xfrm>
          <a:prstGeom prst="straightConnector1">
            <a:avLst/>
          </a:prstGeom>
          <a:ln w="57150">
            <a:solidFill>
              <a:srgbClr val="0000CC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82014" y="5556069"/>
            <a:ext cx="40327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Detection plane for </a:t>
            </a:r>
          </a:p>
          <a:p>
            <a:r>
              <a:rPr lang="en-US" dirty="0" smtClean="0"/>
              <a:t>charge (wires) and scintillation </a:t>
            </a:r>
          </a:p>
          <a:p>
            <a:r>
              <a:rPr lang="en-US" dirty="0" smtClean="0"/>
              <a:t>(APDs) from decay events in the LXe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083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251410</TotalTime>
  <Words>2799</Words>
  <Application>Microsoft Office PowerPoint</Application>
  <PresentationFormat>On-screen Show (4:3)</PresentationFormat>
  <Paragraphs>594</Paragraphs>
  <Slides>72</Slides>
  <Notes>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72</vt:i4>
      </vt:variant>
    </vt:vector>
  </HeadingPairs>
  <TitlesOfParts>
    <vt:vector size="73" baseType="lpstr">
      <vt:lpstr>Office Theme</vt:lpstr>
      <vt:lpstr>Barium Tagging  in Solid Xenon for nEXO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Barium Tagging  for the Enriched Xenon Observatory (EXO)</dc:title>
  <dc:creator>Barium</dc:creator>
  <cp:lastModifiedBy>waltmon</cp:lastModifiedBy>
  <cp:revision>1859</cp:revision>
  <dcterms:created xsi:type="dcterms:W3CDTF">2012-10-02T17:04:30Z</dcterms:created>
  <dcterms:modified xsi:type="dcterms:W3CDTF">2015-12-04T18:46:22Z</dcterms:modified>
</cp:coreProperties>
</file>